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 id="2147483780" r:id="rId2"/>
  </p:sldMasterIdLst>
  <p:notesMasterIdLst>
    <p:notesMasterId r:id="rId24"/>
  </p:notesMasterIdLst>
  <p:handoutMasterIdLst>
    <p:handoutMasterId r:id="rId25"/>
  </p:handoutMasterIdLst>
  <p:sldIdLst>
    <p:sldId id="256" r:id="rId3"/>
    <p:sldId id="269" r:id="rId4"/>
    <p:sldId id="271" r:id="rId5"/>
    <p:sldId id="274" r:id="rId6"/>
    <p:sldId id="275" r:id="rId7"/>
    <p:sldId id="276" r:id="rId8"/>
    <p:sldId id="277" r:id="rId9"/>
    <p:sldId id="257" r:id="rId10"/>
    <p:sldId id="258" r:id="rId11"/>
    <p:sldId id="259" r:id="rId12"/>
    <p:sldId id="281" r:id="rId13"/>
    <p:sldId id="280" r:id="rId14"/>
    <p:sldId id="293" r:id="rId15"/>
    <p:sldId id="282" r:id="rId16"/>
    <p:sldId id="289" r:id="rId17"/>
    <p:sldId id="286" r:id="rId18"/>
    <p:sldId id="268" r:id="rId19"/>
    <p:sldId id="287" r:id="rId20"/>
    <p:sldId id="290" r:id="rId21"/>
    <p:sldId id="288" r:id="rId22"/>
    <p:sldId id="294" r:id="rId23"/>
  </p:sldIdLst>
  <p:sldSz cx="9144000" cy="6858000" type="screen4x3"/>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667" autoAdjust="0"/>
  </p:normalViewPr>
  <p:slideViewPr>
    <p:cSldViewPr>
      <p:cViewPr>
        <p:scale>
          <a:sx n="76" d="100"/>
          <a:sy n="76" d="100"/>
        </p:scale>
        <p:origin x="-1565" y="19"/>
      </p:cViewPr>
      <p:guideLst>
        <p:guide orient="horz" pos="2160"/>
        <p:guide pos="2880"/>
      </p:guideLst>
    </p:cSldViewPr>
  </p:slideViewPr>
  <p:notesTextViewPr>
    <p:cViewPr>
      <p:scale>
        <a:sx n="1" d="1"/>
        <a:sy n="1" d="1"/>
      </p:scale>
      <p:origin x="0" y="0"/>
    </p:cViewPr>
  </p:notesTextViewPr>
  <p:sorterViewPr>
    <p:cViewPr>
      <p:scale>
        <a:sx n="100" d="100"/>
        <a:sy n="100" d="100"/>
      </p:scale>
      <p:origin x="0" y="2868"/>
    </p:cViewPr>
  </p:sorterViewPr>
  <p:notesViewPr>
    <p:cSldViewPr>
      <p:cViewPr varScale="1">
        <p:scale>
          <a:sx n="56" d="100"/>
          <a:sy n="56" d="100"/>
        </p:scale>
        <p:origin x="-2838" y="-84"/>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3713"/>
          </a:xfrm>
          <a:prstGeom prst="rect">
            <a:avLst/>
          </a:prstGeom>
        </p:spPr>
        <p:txBody>
          <a:bodyPr vert="horz" lIns="91440" tIns="45720" rIns="91440" bIns="45720" rtlCol="0"/>
          <a:lstStyle>
            <a:lvl1pPr algn="r">
              <a:defRPr sz="1200"/>
            </a:lvl1pPr>
          </a:lstStyle>
          <a:p>
            <a:fld id="{B9BDF296-BC9D-4C94-A6CA-84EF40825F15}" type="datetimeFigureOut">
              <a:rPr lang="en-GB" smtClean="0"/>
              <a:t>16/09/2013</a:t>
            </a:fld>
            <a:endParaRPr lang="en-GB"/>
          </a:p>
        </p:txBody>
      </p:sp>
      <p:sp>
        <p:nvSpPr>
          <p:cNvPr id="4" name="Footer Placeholder 3"/>
          <p:cNvSpPr>
            <a:spLocks noGrp="1"/>
          </p:cNvSpPr>
          <p:nvPr>
            <p:ph type="ftr" sz="quarter" idx="2"/>
          </p:nvPr>
        </p:nvSpPr>
        <p:spPr>
          <a:xfrm>
            <a:off x="0" y="9378950"/>
            <a:ext cx="2946400" cy="49371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378950"/>
            <a:ext cx="2946400" cy="493713"/>
          </a:xfrm>
          <a:prstGeom prst="rect">
            <a:avLst/>
          </a:prstGeom>
        </p:spPr>
        <p:txBody>
          <a:bodyPr vert="horz" lIns="91440" tIns="45720" rIns="91440" bIns="45720" rtlCol="0" anchor="b"/>
          <a:lstStyle>
            <a:lvl1pPr algn="r">
              <a:defRPr sz="1200"/>
            </a:lvl1pPr>
          </a:lstStyle>
          <a:p>
            <a:fld id="{79317CCF-BA4C-4702-8494-2231DB8E7528}" type="slidenum">
              <a:rPr lang="en-GB" smtClean="0"/>
              <a:t>‹#›</a:t>
            </a:fld>
            <a:endParaRPr lang="en-GB"/>
          </a:p>
        </p:txBody>
      </p:sp>
    </p:spTree>
    <p:extLst>
      <p:ext uri="{BB962C8B-B14F-4D97-AF65-F5344CB8AC3E}">
        <p14:creationId xmlns:p14="http://schemas.microsoft.com/office/powerpoint/2010/main" val="41519221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46C96F8D-24CF-4B15-8C53-6DA621900BE2}" type="datetimeFigureOut">
              <a:rPr lang="en-GB" smtClean="0"/>
              <a:pPr/>
              <a:t>16/09/2013</a:t>
            </a:fld>
            <a:endParaRPr lang="en-GB"/>
          </a:p>
        </p:txBody>
      </p:sp>
      <p:sp>
        <p:nvSpPr>
          <p:cNvPr id="4" name="Slide Image Placehold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690269"/>
            <a:ext cx="5438140" cy="44434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9EB2AB13-27E9-4DD1-9E78-14324DE7CF8A}" type="slidenum">
              <a:rPr lang="en-GB" smtClean="0"/>
              <a:pPr/>
              <a:t>‹#›</a:t>
            </a:fld>
            <a:endParaRPr lang="en-GB"/>
          </a:p>
        </p:txBody>
      </p:sp>
    </p:spTree>
    <p:extLst>
      <p:ext uri="{BB962C8B-B14F-4D97-AF65-F5344CB8AC3E}">
        <p14:creationId xmlns:p14="http://schemas.microsoft.com/office/powerpoint/2010/main" val="3839254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Good morning and thank you for inviting us to present today.</a:t>
            </a:r>
          </a:p>
          <a:p>
            <a:r>
              <a:rPr lang="en-GB" dirty="0" smtClean="0"/>
              <a:t>I am a community paediatrician working in Salford and</a:t>
            </a:r>
            <a:r>
              <a:rPr lang="en-GB" baseline="0" dirty="0" smtClean="0"/>
              <a:t> Amy is a paediatric trainee who was based in Salford last year. </a:t>
            </a:r>
            <a:endParaRPr lang="en-GB" dirty="0"/>
          </a:p>
        </p:txBody>
      </p:sp>
      <p:sp>
        <p:nvSpPr>
          <p:cNvPr id="4" name="Slide Number Placeholder 3"/>
          <p:cNvSpPr>
            <a:spLocks noGrp="1"/>
          </p:cNvSpPr>
          <p:nvPr>
            <p:ph type="sldNum" sz="quarter" idx="10"/>
          </p:nvPr>
        </p:nvSpPr>
        <p:spPr/>
        <p:txBody>
          <a:bodyPr/>
          <a:lstStyle/>
          <a:p>
            <a:fld id="{9EB2AB13-27E9-4DD1-9E78-14324DE7CF8A}" type="slidenum">
              <a:rPr lang="en-GB" smtClean="0"/>
              <a:pPr/>
              <a:t>1</a:t>
            </a:fld>
            <a:endParaRPr lang="en-GB"/>
          </a:p>
        </p:txBody>
      </p:sp>
    </p:spTree>
    <p:extLst>
      <p:ext uri="{BB962C8B-B14F-4D97-AF65-F5344CB8AC3E}">
        <p14:creationId xmlns:p14="http://schemas.microsoft.com/office/powerpoint/2010/main" val="346934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Treasure chest- needs hyperlink to PDF file 4 (containing extra sunlight advice)</a:t>
            </a:r>
            <a:endParaRPr lang="en-US" dirty="0"/>
          </a:p>
        </p:txBody>
      </p:sp>
      <p:sp>
        <p:nvSpPr>
          <p:cNvPr id="4" name="Slide Number Placeholder 3"/>
          <p:cNvSpPr>
            <a:spLocks noGrp="1"/>
          </p:cNvSpPr>
          <p:nvPr>
            <p:ph type="sldNum" sz="quarter" idx="10"/>
          </p:nvPr>
        </p:nvSpPr>
        <p:spPr/>
        <p:txBody>
          <a:bodyPr/>
          <a:lstStyle/>
          <a:p>
            <a:fld id="{7C8051A5-904A-E740-97AB-7ADA2E78C07A}"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dirty="0" smtClean="0"/>
              <a:t>Over the next 15 minutes we are going to tell you about the Vitamin D e-learning package that we are now using for Salford Royal staff.</a:t>
            </a:r>
          </a:p>
          <a:p>
            <a:pPr marL="171450" indent="-171450">
              <a:buFont typeface="Arial" pitchFamily="34" charset="0"/>
              <a:buChar char="•"/>
            </a:pPr>
            <a:r>
              <a:rPr lang="en-GB" baseline="0" dirty="0" smtClean="0"/>
              <a:t>I am going to briefly give you some of the background to how it came about and then Amy is going to take you through what the package covers and show you about 10 of the 55 slides that form the e-learning module.</a:t>
            </a:r>
            <a:endParaRPr lang="en-GB" dirty="0"/>
          </a:p>
        </p:txBody>
      </p:sp>
      <p:sp>
        <p:nvSpPr>
          <p:cNvPr id="4" name="Slide Number Placeholder 3"/>
          <p:cNvSpPr>
            <a:spLocks noGrp="1"/>
          </p:cNvSpPr>
          <p:nvPr>
            <p:ph type="sldNum" sz="quarter" idx="10"/>
          </p:nvPr>
        </p:nvSpPr>
        <p:spPr/>
        <p:txBody>
          <a:bodyPr/>
          <a:lstStyle/>
          <a:p>
            <a:fld id="{9EB2AB13-27E9-4DD1-9E78-14324DE7CF8A}" type="slidenum">
              <a:rPr lang="en-GB" smtClean="0"/>
              <a:pPr/>
              <a:t>2</a:t>
            </a:fld>
            <a:endParaRPr lang="en-GB"/>
          </a:p>
        </p:txBody>
      </p:sp>
    </p:spTree>
    <p:extLst>
      <p:ext uri="{BB962C8B-B14F-4D97-AF65-F5344CB8AC3E}">
        <p14:creationId xmlns:p14="http://schemas.microsoft.com/office/powerpoint/2010/main" val="2370924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with many</a:t>
            </a:r>
            <a:r>
              <a:rPr lang="en-GB" baseline="0" dirty="0" smtClean="0"/>
              <a:t> things in medicine we aim to start with clinical research and national guidance. In the case of vitamin D deficiency one of the world experts is Dr </a:t>
            </a:r>
            <a:r>
              <a:rPr lang="en-GB" baseline="0" dirty="0" err="1" smtClean="0"/>
              <a:t>Zulph</a:t>
            </a:r>
            <a:r>
              <a:rPr lang="en-GB" baseline="0" dirty="0" smtClean="0"/>
              <a:t> Mughal who is based here in Manchester at the children’s hospital. The most powerful national guidance came in February 2012 in the form of a letter from the Chief Medical Officer to all Drs in England recommending Vitamin D supplementation to </a:t>
            </a:r>
            <a:r>
              <a:rPr lang="en-GB" b="1" baseline="0" dirty="0" smtClean="0"/>
              <a:t>all</a:t>
            </a:r>
            <a:r>
              <a:rPr lang="en-GB" baseline="0" dirty="0" smtClean="0"/>
              <a:t> pregnant and breastfeeding women and children up to 5 years.</a:t>
            </a:r>
          </a:p>
          <a:p>
            <a:pPr marL="171450" indent="-171450">
              <a:buFont typeface="Arial" pitchFamily="34" charset="0"/>
              <a:buChar char="•"/>
            </a:pPr>
            <a:r>
              <a:rPr lang="en-GB" baseline="0" dirty="0" smtClean="0"/>
              <a:t>These guidelines then need to be implemented locally and in Salford, as you will see in a minute, we have historically concentrated of availability of the vitamins at as many venues as possible.</a:t>
            </a:r>
          </a:p>
          <a:p>
            <a:pPr marL="171450" indent="-171450">
              <a:buFont typeface="Arial" pitchFamily="34" charset="0"/>
              <a:buChar char="•"/>
            </a:pPr>
            <a:r>
              <a:rPr lang="en-GB" baseline="0" dirty="0" smtClean="0"/>
              <a:t>In the last few years more emphasis has been placed on the education of staff and in turn education of parents via direct contact. This e-learning module of course is aimed to address this area.</a:t>
            </a:r>
          </a:p>
          <a:p>
            <a:pPr marL="171450" indent="-171450">
              <a:buFont typeface="Arial" pitchFamily="34" charset="0"/>
              <a:buChar char="•"/>
            </a:pPr>
            <a:r>
              <a:rPr lang="en-GB" baseline="0" dirty="0" smtClean="0"/>
              <a:t>As part of the overall picture clinicians need to know the best way to treat severe deficiency if that should be found, and in the last few months we have had more clear guidance in this area and this has been written locally.</a:t>
            </a:r>
            <a:endParaRPr lang="en-GB" dirty="0"/>
          </a:p>
        </p:txBody>
      </p:sp>
      <p:sp>
        <p:nvSpPr>
          <p:cNvPr id="4" name="Slide Number Placeholder 3"/>
          <p:cNvSpPr>
            <a:spLocks noGrp="1"/>
          </p:cNvSpPr>
          <p:nvPr>
            <p:ph type="sldNum" sz="quarter" idx="10"/>
          </p:nvPr>
        </p:nvSpPr>
        <p:spPr/>
        <p:txBody>
          <a:bodyPr/>
          <a:lstStyle/>
          <a:p>
            <a:fld id="{9EB2AB13-27E9-4DD1-9E78-14324DE7CF8A}" type="slidenum">
              <a:rPr lang="en-GB" smtClean="0"/>
              <a:pPr/>
              <a:t>3</a:t>
            </a:fld>
            <a:endParaRPr lang="en-GB"/>
          </a:p>
        </p:txBody>
      </p:sp>
    </p:spTree>
    <p:extLst>
      <p:ext uri="{BB962C8B-B14F-4D97-AF65-F5344CB8AC3E}">
        <p14:creationId xmlns:p14="http://schemas.microsoft.com/office/powerpoint/2010/main" val="1008317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dirty="0" smtClean="0"/>
              <a:t>So in Salford  at</a:t>
            </a:r>
            <a:r>
              <a:rPr lang="en-GB" baseline="0" dirty="0" smtClean="0"/>
              <a:t> the time of my first case of rickets which was around 2005, 2006 there was at the time a change over from the old welfare food scheme to Healthy Start. In 2006 I located Salford’s only supply of Healthy Start vitamins in Eccles Health Centre where the senior clerk, Debbie Drinkwater was doing  valiant job of supplying the health visitors attached to that centre. </a:t>
            </a:r>
          </a:p>
          <a:p>
            <a:pPr marL="171450" indent="-171450">
              <a:buFont typeface="Arial" pitchFamily="34" charset="0"/>
              <a:buChar char="•"/>
            </a:pPr>
            <a:r>
              <a:rPr lang="en-GB" baseline="0" dirty="0" smtClean="0"/>
              <a:t>It was Debbie who told me about Healthy Start and with her help we rapidly rolled this out to all the health centres in Salford.</a:t>
            </a:r>
          </a:p>
          <a:p>
            <a:pPr marL="171450" indent="-171450">
              <a:buFont typeface="Arial" pitchFamily="34" charset="0"/>
              <a:buChar char="•"/>
            </a:pPr>
            <a:r>
              <a:rPr lang="en-GB" baseline="0" dirty="0" smtClean="0"/>
              <a:t>An opportunity arose when I met Magda Sachs who was writing the local infant feeding policy in the Public Health department. It wasn’t long before Magda became a convert to the vitamin D cause and included the need for supplements in that policy. Magda then instigated the rolling out to all the children’s centres in Salford along with training for the local authority staff at the centres.</a:t>
            </a:r>
          </a:p>
          <a:p>
            <a:pPr marL="171450" indent="-171450">
              <a:buFont typeface="Arial" pitchFamily="34" charset="0"/>
              <a:buChar char="•"/>
            </a:pPr>
            <a:r>
              <a:rPr lang="en-GB" baseline="0" dirty="0" smtClean="0"/>
              <a:t>More cases of rickets were still coming along and in 2012  I became aware that still some health visitors and children’s centres were more engaged than others. Dr Amy Wilson had just started her 12 month post in Salford and was already interested in the subject so was happy to audit the availability of vitamins at children’s centres, health centres and particularly antenatal clinics which was confirmed as being poor. </a:t>
            </a:r>
          </a:p>
          <a:p>
            <a:pPr marL="171450" indent="-171450">
              <a:buFont typeface="Arial" pitchFamily="34" charset="0"/>
              <a:buChar char="•"/>
            </a:pPr>
            <a:r>
              <a:rPr lang="en-GB" baseline="0" dirty="0" smtClean="0"/>
              <a:t>The education of professionals was linked to the class based mandatory breast feeding training for health visitors but as this was being carried out by only one person, Magda, it was not really that sustainable or time efficient, not least for Magda.</a:t>
            </a:r>
          </a:p>
          <a:p>
            <a:pPr marL="171450" indent="-171450">
              <a:buFont typeface="Arial" pitchFamily="34" charset="0"/>
              <a:buChar char="•"/>
            </a:pPr>
            <a:r>
              <a:rPr lang="en-GB" baseline="0" dirty="0" smtClean="0"/>
              <a:t>An e-learning module was felt to be the way forward as this would be more accessible by a wider number of staff groups and new starters. It was decided to make it into a CQUIN hence the importance attached to it without the potential issues attached to mandatory training.</a:t>
            </a:r>
          </a:p>
          <a:p>
            <a:pPr marL="171450" indent="-171450">
              <a:buFont typeface="Arial" pitchFamily="34" charset="0"/>
              <a:buChar char="•"/>
            </a:pPr>
            <a:r>
              <a:rPr lang="en-GB" baseline="0" dirty="0" smtClean="0"/>
              <a:t>The future big news goes back to the area of availability which has become even more important since the spring this year when we were directed to stop selling the vitamins. There is a proposal for universal provision for women and children as per the CMOs national guidance up until 4 years of age. This is going through the various meetings of the CCG process and I am hopeful for good news in early October.</a:t>
            </a:r>
            <a:endParaRPr lang="en-GB" dirty="0"/>
          </a:p>
        </p:txBody>
      </p:sp>
      <p:sp>
        <p:nvSpPr>
          <p:cNvPr id="4" name="Slide Number Placeholder 3"/>
          <p:cNvSpPr>
            <a:spLocks noGrp="1"/>
          </p:cNvSpPr>
          <p:nvPr>
            <p:ph type="sldNum" sz="quarter" idx="10"/>
          </p:nvPr>
        </p:nvSpPr>
        <p:spPr/>
        <p:txBody>
          <a:bodyPr/>
          <a:lstStyle/>
          <a:p>
            <a:fld id="{9EB2AB13-27E9-4DD1-9E78-14324DE7CF8A}" type="slidenum">
              <a:rPr lang="en-GB" smtClean="0"/>
              <a:pPr/>
              <a:t>4</a:t>
            </a:fld>
            <a:endParaRPr lang="en-GB"/>
          </a:p>
        </p:txBody>
      </p:sp>
    </p:spTree>
    <p:extLst>
      <p:ext uri="{BB962C8B-B14F-4D97-AF65-F5344CB8AC3E}">
        <p14:creationId xmlns:p14="http://schemas.microsoft.com/office/powerpoint/2010/main" val="3510403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dirty="0" smtClean="0"/>
              <a:t>So for those of you not familiar with </a:t>
            </a:r>
            <a:r>
              <a:rPr lang="en-GB" dirty="0" err="1" smtClean="0"/>
              <a:t>cquins</a:t>
            </a:r>
            <a:r>
              <a:rPr lang="en-GB" dirty="0" smtClean="0"/>
              <a:t> it stands for commissioning for quality innovation</a:t>
            </a:r>
            <a:r>
              <a:rPr lang="en-GB" baseline="0" dirty="0" smtClean="0"/>
              <a:t>.</a:t>
            </a:r>
          </a:p>
          <a:p>
            <a:pPr marL="171450" indent="-171450">
              <a:buFont typeface="Arial" pitchFamily="34" charset="0"/>
              <a:buChar char="•"/>
            </a:pPr>
            <a:r>
              <a:rPr lang="en-GB" baseline="0" dirty="0" smtClean="0"/>
              <a:t>In practice this is a financial incentive to successfully meet a target.</a:t>
            </a:r>
          </a:p>
          <a:p>
            <a:pPr marL="171450" indent="-171450">
              <a:buFont typeface="Arial" pitchFamily="34" charset="0"/>
              <a:buChar char="•"/>
            </a:pPr>
            <a:r>
              <a:rPr lang="en-GB" baseline="0" dirty="0" smtClean="0"/>
              <a:t>The target needs to have been agreed between the commissioner and the provider service, in this case SRFT children’s directorate.</a:t>
            </a:r>
          </a:p>
          <a:p>
            <a:pPr marL="171450" indent="-171450">
              <a:buFont typeface="Arial" pitchFamily="34" charset="0"/>
              <a:buChar char="•"/>
            </a:pPr>
            <a:r>
              <a:rPr lang="en-GB" baseline="0" dirty="0" smtClean="0"/>
              <a:t>And then the directorate gets paid for achieving that target</a:t>
            </a:r>
          </a:p>
          <a:p>
            <a:pPr marL="171450" indent="-171450">
              <a:buFont typeface="Arial" pitchFamily="34" charset="0"/>
              <a:buChar char="•"/>
            </a:pPr>
            <a:endParaRPr lang="en-GB" dirty="0"/>
          </a:p>
        </p:txBody>
      </p:sp>
      <p:sp>
        <p:nvSpPr>
          <p:cNvPr id="4" name="Slide Number Placeholder 3"/>
          <p:cNvSpPr>
            <a:spLocks noGrp="1"/>
          </p:cNvSpPr>
          <p:nvPr>
            <p:ph type="sldNum" sz="quarter" idx="10"/>
          </p:nvPr>
        </p:nvSpPr>
        <p:spPr/>
        <p:txBody>
          <a:bodyPr/>
          <a:lstStyle/>
          <a:p>
            <a:fld id="{9EB2AB13-27E9-4DD1-9E78-14324DE7CF8A}" type="slidenum">
              <a:rPr lang="en-GB" smtClean="0"/>
              <a:pPr/>
              <a:t>5</a:t>
            </a:fld>
            <a:endParaRPr lang="en-GB"/>
          </a:p>
        </p:txBody>
      </p:sp>
    </p:spTree>
    <p:extLst>
      <p:ext uri="{BB962C8B-B14F-4D97-AF65-F5344CB8AC3E}">
        <p14:creationId xmlns:p14="http://schemas.microsoft.com/office/powerpoint/2010/main" val="1362814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dirty="0" smtClean="0"/>
              <a:t>In this case for  20% of the payment we needed to</a:t>
            </a:r>
            <a:r>
              <a:rPr lang="en-GB" baseline="0" dirty="0" smtClean="0"/>
              <a:t> have the e-learning module created and approved by a meeting of the CCG in June which we did thanks to a lot of hard work from Amy in creating the power point. Local authority commissioners were also part of that meeting and are interested in using it to educate their own staff.</a:t>
            </a:r>
          </a:p>
          <a:p>
            <a:pPr marL="171450" indent="-171450">
              <a:buFont typeface="Arial" pitchFamily="34" charset="0"/>
              <a:buChar char="•"/>
            </a:pPr>
            <a:r>
              <a:rPr lang="en-GB" baseline="0" dirty="0" smtClean="0"/>
              <a:t>We now are in the phase of training all eligible staff by the end of the financial year which has the largest proportion attached to it.</a:t>
            </a:r>
          </a:p>
          <a:p>
            <a:pPr marL="171450" indent="-171450">
              <a:buFont typeface="Arial" pitchFamily="34" charset="0"/>
              <a:buChar char="•"/>
            </a:pPr>
            <a:r>
              <a:rPr lang="en-GB" baseline="0" dirty="0" smtClean="0"/>
              <a:t>Achieving the last 10% may be a challenge as it is not directly under our control but of course it is fundamental to what we are trying to achieve. In order to be able to measure uptake we can only currently do this for the group of children eligible for vouchers but of course we aim to increase uptake for all children.</a:t>
            </a:r>
          </a:p>
          <a:p>
            <a:endParaRPr lang="en-GB" dirty="0"/>
          </a:p>
        </p:txBody>
      </p:sp>
      <p:sp>
        <p:nvSpPr>
          <p:cNvPr id="4" name="Slide Number Placeholder 3"/>
          <p:cNvSpPr>
            <a:spLocks noGrp="1"/>
          </p:cNvSpPr>
          <p:nvPr>
            <p:ph type="sldNum" sz="quarter" idx="10"/>
          </p:nvPr>
        </p:nvSpPr>
        <p:spPr/>
        <p:txBody>
          <a:bodyPr/>
          <a:lstStyle/>
          <a:p>
            <a:fld id="{9EB2AB13-27E9-4DD1-9E78-14324DE7CF8A}" type="slidenum">
              <a:rPr lang="en-GB" smtClean="0"/>
              <a:pPr/>
              <a:t>6</a:t>
            </a:fld>
            <a:endParaRPr lang="en-GB"/>
          </a:p>
        </p:txBody>
      </p:sp>
    </p:spTree>
    <p:extLst>
      <p:ext uri="{BB962C8B-B14F-4D97-AF65-F5344CB8AC3E}">
        <p14:creationId xmlns:p14="http://schemas.microsoft.com/office/powerpoint/2010/main" val="2419090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And these are the staff groups in Salford</a:t>
            </a:r>
            <a:r>
              <a:rPr lang="en-GB" baseline="0" dirty="0" smtClean="0"/>
              <a:t> Royal who are doing this e-learning module.</a:t>
            </a:r>
          </a:p>
          <a:p>
            <a:endParaRPr lang="en-GB" baseline="0" dirty="0" smtClean="0"/>
          </a:p>
          <a:p>
            <a:r>
              <a:rPr lang="en-GB" baseline="0" dirty="0" smtClean="0"/>
              <a:t>I will now hand you over to Amy who will take you through the </a:t>
            </a:r>
            <a:r>
              <a:rPr lang="en-GB" baseline="0" smtClean="0"/>
              <a:t>module itself.</a:t>
            </a:r>
            <a:endParaRPr lang="en-GB" dirty="0"/>
          </a:p>
        </p:txBody>
      </p:sp>
      <p:sp>
        <p:nvSpPr>
          <p:cNvPr id="4" name="Slide Number Placeholder 3"/>
          <p:cNvSpPr>
            <a:spLocks noGrp="1"/>
          </p:cNvSpPr>
          <p:nvPr>
            <p:ph type="sldNum" sz="quarter" idx="10"/>
          </p:nvPr>
        </p:nvSpPr>
        <p:spPr/>
        <p:txBody>
          <a:bodyPr/>
          <a:lstStyle/>
          <a:p>
            <a:fld id="{9EB2AB13-27E9-4DD1-9E78-14324DE7CF8A}" type="slidenum">
              <a:rPr lang="en-GB" smtClean="0"/>
              <a:pPr/>
              <a:t>7</a:t>
            </a:fld>
            <a:endParaRPr lang="en-GB"/>
          </a:p>
        </p:txBody>
      </p:sp>
    </p:spTree>
    <p:extLst>
      <p:ext uri="{BB962C8B-B14F-4D97-AF65-F5344CB8AC3E}">
        <p14:creationId xmlns:p14="http://schemas.microsoft.com/office/powerpoint/2010/main" val="3833089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a:t>
            </a:r>
            <a:r>
              <a:rPr lang="en-US" baseline="0" dirty="0" smtClean="0"/>
              <a:t> the start of the package w</a:t>
            </a:r>
            <a:r>
              <a:rPr lang="en-US" dirty="0" smtClean="0"/>
              <a:t>e wanted to emphasize the size of the problem and therefore the relevance of this package to everyday practice-</a:t>
            </a:r>
            <a:r>
              <a:rPr lang="en-US" baseline="0" dirty="0" smtClean="0"/>
              <a:t> why should I do this?</a:t>
            </a:r>
          </a:p>
          <a:p>
            <a:r>
              <a:rPr lang="en-US" baseline="0" dirty="0" smtClean="0"/>
              <a:t>We created learning objectives to clarify the important points.</a:t>
            </a:r>
          </a:p>
          <a:p>
            <a:r>
              <a:rPr lang="en-US" baseline="0" dirty="0" smtClean="0"/>
              <a:t>Treasure chests are included throughout the package.  These provide a link to more in depth information in that particular subject area.  They are not compulsory.  The aim was to keep the package focused on the important key messages and not go into too much detail, yet to provide further information for those who were particularly interested.  We felt this made the package more accessible to a wider range of health professionals.</a:t>
            </a:r>
          </a:p>
          <a:p>
            <a:r>
              <a:rPr lang="en-US" baseline="0" dirty="0" smtClean="0"/>
              <a:t>Throughout the package there are self assessment questions to emphasize particular points.  These marks are not recorded but are for the learners own information.</a:t>
            </a:r>
            <a:endParaRPr lang="en-GB" dirty="0"/>
          </a:p>
        </p:txBody>
      </p:sp>
      <p:sp>
        <p:nvSpPr>
          <p:cNvPr id="4" name="Slide Number Placeholder 3"/>
          <p:cNvSpPr>
            <a:spLocks noGrp="1"/>
          </p:cNvSpPr>
          <p:nvPr>
            <p:ph type="sldNum" sz="quarter" idx="10"/>
          </p:nvPr>
        </p:nvSpPr>
        <p:spPr/>
        <p:txBody>
          <a:bodyPr/>
          <a:lstStyle/>
          <a:p>
            <a:fld id="{9EB2AB13-27E9-4DD1-9E78-14324DE7CF8A}"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stem from the learning objectives.</a:t>
            </a:r>
          </a:p>
          <a:p>
            <a:r>
              <a:rPr lang="en-US" dirty="0" smtClean="0"/>
              <a:t>There is information about the</a:t>
            </a:r>
            <a:r>
              <a:rPr lang="en-US" baseline="0" dirty="0" smtClean="0"/>
              <a:t> role of vitamin D and how deficiency can affect different body systems.</a:t>
            </a:r>
          </a:p>
          <a:p>
            <a:r>
              <a:rPr lang="en-US" baseline="0" dirty="0" smtClean="0"/>
              <a:t>Different natural sources of Vitamin D are covered but the point that for some groups </a:t>
            </a:r>
            <a:r>
              <a:rPr lang="en-US" baseline="0" dirty="0" err="1" smtClean="0"/>
              <a:t>ie</a:t>
            </a:r>
            <a:r>
              <a:rPr lang="en-US" baseline="0" dirty="0" smtClean="0"/>
              <a:t> pregnant women, young children and the elderly this is not enough. The package also covers the various genetic, cultural, religious and lifestyle practices which may put people at higher risk of Vitamin D deficiency. The current government recommendations for vitamin D supplements is therefore outlined.</a:t>
            </a:r>
            <a:endParaRPr lang="en-GB" dirty="0"/>
          </a:p>
        </p:txBody>
      </p:sp>
      <p:sp>
        <p:nvSpPr>
          <p:cNvPr id="4" name="Slide Number Placeholder 3"/>
          <p:cNvSpPr>
            <a:spLocks noGrp="1"/>
          </p:cNvSpPr>
          <p:nvPr>
            <p:ph type="sldNum" sz="quarter" idx="10"/>
          </p:nvPr>
        </p:nvSpPr>
        <p:spPr/>
        <p:txBody>
          <a:bodyPr/>
          <a:lstStyle/>
          <a:p>
            <a:fld id="{9EB2AB13-27E9-4DD1-9E78-14324DE7CF8A}"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D3DADE74-8392-4D9F-B66D-F93BDC2C26F1}" type="datetimeFigureOut">
              <a:rPr lang="en-GB" smtClean="0"/>
              <a:pPr/>
              <a:t>16/09/2013</a:t>
            </a:fld>
            <a:endParaRPr lang="en-GB"/>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GB"/>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5897DE06-5F0D-4907-853D-EF89A89CC195}"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3DADE74-8392-4D9F-B66D-F93BDC2C26F1}" type="datetimeFigureOut">
              <a:rPr lang="en-GB" smtClean="0"/>
              <a:pPr/>
              <a:t>16/09/2013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97DE06-5F0D-4907-853D-EF89A89CC195}"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3DADE74-8392-4D9F-B66D-F93BDC2C26F1}" type="datetimeFigureOut">
              <a:rPr lang="en-GB" smtClean="0"/>
              <a:pPr/>
              <a:t>16/09/2013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97DE06-5F0D-4907-853D-EF89A89CC195}"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3DADE74-8392-4D9F-B66D-F93BDC2C26F1}" type="datetimeFigureOut">
              <a:rPr lang="en-GB" smtClean="0"/>
              <a:pPr/>
              <a:t>16/09/2013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97DE06-5F0D-4907-853D-EF89A89CC195}" type="slidenum">
              <a:rPr lang="en-GB" smtClean="0"/>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3DADE74-8392-4D9F-B66D-F93BDC2C26F1}" type="datetimeFigureOut">
              <a:rPr lang="en-GB" smtClean="0"/>
              <a:pPr/>
              <a:t>16/09/2013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97DE06-5F0D-4907-853D-EF89A89CC195}" type="slidenum">
              <a:rPr lang="en-GB" smtClean="0"/>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DADE74-8392-4D9F-B66D-F93BDC2C26F1}" type="datetimeFigureOut">
              <a:rPr lang="en-GB" smtClean="0"/>
              <a:pPr/>
              <a:t>16/09/2013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97DE06-5F0D-4907-853D-EF89A89CC195}" type="slidenum">
              <a:rPr lang="en-GB" smtClean="0"/>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3DADE74-8392-4D9F-B66D-F93BDC2C26F1}" type="datetimeFigureOut">
              <a:rPr lang="en-GB" smtClean="0"/>
              <a:pPr/>
              <a:t>16/09/2013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97DE06-5F0D-4907-853D-EF89A89CC195}" type="slidenum">
              <a:rPr lang="en-GB" smtClean="0"/>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3DADE74-8392-4D9F-B66D-F93BDC2C26F1}" type="datetimeFigureOut">
              <a:rPr lang="en-GB" smtClean="0"/>
              <a:pPr/>
              <a:t>16/09/2013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897DE06-5F0D-4907-853D-EF89A89CC195}" type="slidenum">
              <a:rPr lang="en-GB" smtClean="0"/>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3DADE74-8392-4D9F-B66D-F93BDC2C26F1}" type="datetimeFigureOut">
              <a:rPr lang="en-GB" smtClean="0"/>
              <a:pPr/>
              <a:t>16/09/2013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897DE06-5F0D-4907-853D-EF89A89CC195}" type="slidenum">
              <a:rPr lang="en-GB" smtClean="0"/>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DADE74-8392-4D9F-B66D-F93BDC2C26F1}" type="datetimeFigureOut">
              <a:rPr lang="en-GB" smtClean="0"/>
              <a:pPr/>
              <a:t>16/09/2013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897DE06-5F0D-4907-853D-EF89A89CC195}" type="slidenum">
              <a:rPr lang="en-GB" smtClean="0"/>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DADE74-8392-4D9F-B66D-F93BDC2C26F1}" type="datetimeFigureOut">
              <a:rPr lang="en-GB" smtClean="0"/>
              <a:pPr/>
              <a:t>16/09/2013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97DE06-5F0D-4907-853D-EF89A89CC195}"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D3DADE74-8392-4D9F-B66D-F93BDC2C26F1}" type="datetimeFigureOut">
              <a:rPr lang="en-GB" smtClean="0"/>
              <a:pPr/>
              <a:t>16/09/2013</a:t>
            </a:fld>
            <a:endParaRPr lang="en-GB"/>
          </a:p>
        </p:txBody>
      </p:sp>
      <p:sp>
        <p:nvSpPr>
          <p:cNvPr id="5" name="Footer Placeholder 4"/>
          <p:cNvSpPr>
            <a:spLocks noGrp="1"/>
          </p:cNvSpPr>
          <p:nvPr>
            <p:ph type="ftr" sz="quarter" idx="11"/>
          </p:nvPr>
        </p:nvSpPr>
        <p:spPr>
          <a:xfrm>
            <a:off x="457200" y="6480969"/>
            <a:ext cx="4260056" cy="300831"/>
          </a:xfrm>
        </p:spPr>
        <p:txBody>
          <a:bodyPr/>
          <a:lstStyle/>
          <a:p>
            <a:endParaRPr lang="en-GB"/>
          </a:p>
        </p:txBody>
      </p:sp>
      <p:sp>
        <p:nvSpPr>
          <p:cNvPr id="6" name="Slide Number Placeholder 5"/>
          <p:cNvSpPr>
            <a:spLocks noGrp="1"/>
          </p:cNvSpPr>
          <p:nvPr>
            <p:ph type="sldNum" sz="quarter" idx="12"/>
          </p:nvPr>
        </p:nvSpPr>
        <p:spPr/>
        <p:txBody>
          <a:bodyPr/>
          <a:lstStyle/>
          <a:p>
            <a:fld id="{5897DE06-5F0D-4907-853D-EF89A89CC195}"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DADE74-8392-4D9F-B66D-F93BDC2C26F1}" type="datetimeFigureOut">
              <a:rPr lang="en-GB" smtClean="0"/>
              <a:pPr/>
              <a:t>16/09/2013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97DE06-5F0D-4907-853D-EF89A89CC195}" type="slidenum">
              <a:rPr lang="en-GB" smtClean="0"/>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3DADE74-8392-4D9F-B66D-F93BDC2C26F1}" type="datetimeFigureOut">
              <a:rPr lang="en-GB" smtClean="0"/>
              <a:pPr/>
              <a:t>16/09/2013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97DE06-5F0D-4907-853D-EF89A89CC195}" type="slidenum">
              <a:rPr lang="en-GB" smtClean="0"/>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3DADE74-8392-4D9F-B66D-F93BDC2C26F1}" type="datetimeFigureOut">
              <a:rPr lang="en-GB" smtClean="0"/>
              <a:pPr/>
              <a:t>16/09/2013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97DE06-5F0D-4907-853D-EF89A89CC195}"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D3DADE74-8392-4D9F-B66D-F93BDC2C26F1}" type="datetimeFigureOut">
              <a:rPr lang="en-GB" smtClean="0"/>
              <a:pPr/>
              <a:t>16/09/2013</a:t>
            </a:fld>
            <a:endParaRPr lang="en-GB"/>
          </a:p>
        </p:txBody>
      </p:sp>
      <p:sp>
        <p:nvSpPr>
          <p:cNvPr id="5" name="Footer Placeholder 4"/>
          <p:cNvSpPr>
            <a:spLocks noGrp="1"/>
          </p:cNvSpPr>
          <p:nvPr>
            <p:ph type="ftr" sz="quarter" idx="11"/>
          </p:nvPr>
        </p:nvSpPr>
        <p:spPr>
          <a:xfrm>
            <a:off x="2619376" y="6480969"/>
            <a:ext cx="4260056" cy="300831"/>
          </a:xfrm>
        </p:spPr>
        <p:txBody>
          <a:bodyPr/>
          <a:lstStyle/>
          <a:p>
            <a:endParaRPr lang="en-GB"/>
          </a:p>
        </p:txBody>
      </p:sp>
      <p:sp>
        <p:nvSpPr>
          <p:cNvPr id="6" name="Slide Number Placeholder 5"/>
          <p:cNvSpPr>
            <a:spLocks noGrp="1"/>
          </p:cNvSpPr>
          <p:nvPr>
            <p:ph type="sldNum" sz="quarter" idx="12"/>
          </p:nvPr>
        </p:nvSpPr>
        <p:spPr>
          <a:xfrm>
            <a:off x="8451056" y="809624"/>
            <a:ext cx="502920" cy="300831"/>
          </a:xfrm>
        </p:spPr>
        <p:txBody>
          <a:bodyPr/>
          <a:lstStyle/>
          <a:p>
            <a:fld id="{5897DE06-5F0D-4907-853D-EF89A89CC195}" type="slidenum">
              <a:rPr lang="en-GB" smtClean="0"/>
              <a:pPr/>
              <a:t>‹#›</a:t>
            </a:fld>
            <a:endParaRPr lang="en-GB"/>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D3DADE74-8392-4D9F-B66D-F93BDC2C26F1}" type="datetimeFigureOut">
              <a:rPr lang="en-GB" smtClean="0"/>
              <a:pPr/>
              <a:t>16/09/2013</a:t>
            </a:fld>
            <a:endParaRPr lang="en-GB"/>
          </a:p>
        </p:txBody>
      </p:sp>
      <p:sp>
        <p:nvSpPr>
          <p:cNvPr id="6" name="Footer Placeholder 5"/>
          <p:cNvSpPr>
            <a:spLocks noGrp="1"/>
          </p:cNvSpPr>
          <p:nvPr>
            <p:ph type="ftr" sz="quarter" idx="11"/>
          </p:nvPr>
        </p:nvSpPr>
        <p:spPr>
          <a:xfrm>
            <a:off x="457200" y="6480969"/>
            <a:ext cx="4260056" cy="301752"/>
          </a:xfrm>
        </p:spPr>
        <p:txBody>
          <a:bodyPr/>
          <a:lstStyle/>
          <a:p>
            <a:endParaRPr lang="en-GB"/>
          </a:p>
        </p:txBody>
      </p:sp>
      <p:sp>
        <p:nvSpPr>
          <p:cNvPr id="7" name="Slide Number Placeholder 6"/>
          <p:cNvSpPr>
            <a:spLocks noGrp="1"/>
          </p:cNvSpPr>
          <p:nvPr>
            <p:ph type="sldNum" sz="quarter" idx="12"/>
          </p:nvPr>
        </p:nvSpPr>
        <p:spPr>
          <a:xfrm>
            <a:off x="7589520" y="6480969"/>
            <a:ext cx="502920" cy="301752"/>
          </a:xfrm>
        </p:spPr>
        <p:txBody>
          <a:bodyPr/>
          <a:lstStyle/>
          <a:p>
            <a:fld id="{5897DE06-5F0D-4907-853D-EF89A89CC195}"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D3DADE74-8392-4D9F-B66D-F93BDC2C26F1}" type="datetimeFigureOut">
              <a:rPr lang="en-GB" smtClean="0"/>
              <a:pPr/>
              <a:t>16/09/2013</a:t>
            </a:fld>
            <a:endParaRPr lang="en-GB"/>
          </a:p>
        </p:txBody>
      </p:sp>
      <p:sp>
        <p:nvSpPr>
          <p:cNvPr id="8" name="Footer Placeholder 7"/>
          <p:cNvSpPr>
            <a:spLocks noGrp="1"/>
          </p:cNvSpPr>
          <p:nvPr>
            <p:ph type="ftr" sz="quarter" idx="11"/>
          </p:nvPr>
        </p:nvSpPr>
        <p:spPr>
          <a:xfrm>
            <a:off x="457200" y="6480969"/>
            <a:ext cx="4261104" cy="301752"/>
          </a:xfrm>
        </p:spPr>
        <p:txBody>
          <a:bodyPr/>
          <a:lstStyle/>
          <a:p>
            <a:endParaRPr lang="en-GB"/>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5897DE06-5F0D-4907-853D-EF89A89CC195}"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3DADE74-8392-4D9F-B66D-F93BDC2C26F1}" type="datetimeFigureOut">
              <a:rPr lang="en-GB" smtClean="0"/>
              <a:pPr/>
              <a:t>16/09/2013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897DE06-5F0D-4907-853D-EF89A89CC195}"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D3DADE74-8392-4D9F-B66D-F93BDC2C26F1}" type="datetimeFigureOut">
              <a:rPr lang="en-GB" smtClean="0"/>
              <a:pPr/>
              <a:t>16/09/2013</a:t>
            </a:fld>
            <a:endParaRPr lang="en-GB"/>
          </a:p>
        </p:txBody>
      </p:sp>
      <p:sp>
        <p:nvSpPr>
          <p:cNvPr id="3" name="Footer Placeholder 2"/>
          <p:cNvSpPr>
            <a:spLocks noGrp="1"/>
          </p:cNvSpPr>
          <p:nvPr>
            <p:ph type="ftr" sz="quarter" idx="11"/>
          </p:nvPr>
        </p:nvSpPr>
        <p:spPr>
          <a:xfrm>
            <a:off x="457200" y="6481890"/>
            <a:ext cx="4260056" cy="300831"/>
          </a:xfrm>
        </p:spPr>
        <p:txBody>
          <a:bodyPr/>
          <a:lstStyle/>
          <a:p>
            <a:endParaRPr lang="en-GB"/>
          </a:p>
        </p:txBody>
      </p:sp>
      <p:sp>
        <p:nvSpPr>
          <p:cNvPr id="4" name="Slide Number Placeholder 3"/>
          <p:cNvSpPr>
            <a:spLocks noGrp="1"/>
          </p:cNvSpPr>
          <p:nvPr>
            <p:ph type="sldNum" sz="quarter" idx="12"/>
          </p:nvPr>
        </p:nvSpPr>
        <p:spPr>
          <a:xfrm>
            <a:off x="7589520" y="6480969"/>
            <a:ext cx="502920" cy="301752"/>
          </a:xfrm>
        </p:spPr>
        <p:txBody>
          <a:bodyPr/>
          <a:lstStyle/>
          <a:p>
            <a:fld id="{5897DE06-5F0D-4907-853D-EF89A89CC195}"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D3DADE74-8392-4D9F-B66D-F93BDC2C26F1}" type="datetimeFigureOut">
              <a:rPr lang="en-GB" smtClean="0"/>
              <a:pPr/>
              <a:t>16/09/2013</a:t>
            </a:fld>
            <a:endParaRPr lang="en-GB"/>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GB"/>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5897DE06-5F0D-4907-853D-EF89A89CC195}"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D3DADE74-8392-4D9F-B66D-F93BDC2C26F1}" type="datetimeFigureOut">
              <a:rPr lang="en-GB" smtClean="0"/>
              <a:pPr/>
              <a:t>16/09/2013</a:t>
            </a:fld>
            <a:endParaRPr lang="en-GB"/>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GB"/>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5897DE06-5F0D-4907-853D-EF89A89CC195}"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D3DADE74-8392-4D9F-B66D-F93BDC2C26F1}" type="datetimeFigureOut">
              <a:rPr lang="en-GB" smtClean="0"/>
              <a:pPr/>
              <a:t>16/09/2013</a:t>
            </a:fld>
            <a:endParaRPr lang="en-GB"/>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GB"/>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5897DE06-5F0D-4907-853D-EF89A89CC195}" type="slidenum">
              <a:rPr lang="en-GB" smtClean="0"/>
              <a:pPr/>
              <a:t>‹#›</a:t>
            </a:fld>
            <a:endParaRPr lang="en-GB"/>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DADE74-8392-4D9F-B66D-F93BDC2C26F1}" type="datetimeFigureOut">
              <a:rPr lang="en-GB" smtClean="0"/>
              <a:pPr/>
              <a:t>16/09/2013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97DE06-5F0D-4907-853D-EF89A89CC195}"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sites.google.com/site/vitamindextraresources/why-does-vitamin-d-deficiency-occur" TargetMode="Externa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5.xml"/><Relationship Id="rId5" Type="http://schemas.openxmlformats.org/officeDocument/2006/relationships/image" Target="../media/image7.jpeg"/><Relationship Id="rId4" Type="http://schemas.openxmlformats.org/officeDocument/2006/relationships/hyperlink" Target="https://sites.google.com/site/vitamindextraresources/why-does-vitamin-d-deficiency-occur"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CQUIN e-learning package</a:t>
            </a:r>
            <a:br>
              <a:rPr lang="en-GB" dirty="0" smtClean="0"/>
            </a:br>
            <a:r>
              <a:rPr lang="en-GB" dirty="0" smtClean="0"/>
              <a:t>Vitamin D </a:t>
            </a:r>
            <a:endParaRPr lang="en-GB" dirty="0"/>
          </a:p>
        </p:txBody>
      </p:sp>
      <p:sp>
        <p:nvSpPr>
          <p:cNvPr id="3" name="Subtitle 2"/>
          <p:cNvSpPr>
            <a:spLocks noGrp="1"/>
          </p:cNvSpPr>
          <p:nvPr>
            <p:ph type="subTitle" idx="1"/>
          </p:nvPr>
        </p:nvSpPr>
        <p:spPr>
          <a:xfrm>
            <a:off x="1371600" y="3886200"/>
            <a:ext cx="6400800" cy="2351112"/>
          </a:xfrm>
        </p:spPr>
        <p:txBody>
          <a:bodyPr/>
          <a:lstStyle/>
          <a:p>
            <a:r>
              <a:rPr lang="en-GB" dirty="0" smtClean="0"/>
              <a:t>Elaine Burfitt</a:t>
            </a:r>
          </a:p>
          <a:p>
            <a:r>
              <a:rPr lang="en-GB" sz="2000" dirty="0" smtClean="0"/>
              <a:t>Consultant Community Paediatrician</a:t>
            </a:r>
          </a:p>
          <a:p>
            <a:r>
              <a:rPr lang="en-GB" dirty="0" smtClean="0"/>
              <a:t>Amy Wilson</a:t>
            </a:r>
          </a:p>
          <a:p>
            <a:r>
              <a:rPr lang="en-GB" sz="2000" dirty="0" smtClean="0"/>
              <a:t>Paediatric Specialist </a:t>
            </a:r>
            <a:r>
              <a:rPr lang="en-GB" sz="2000" dirty="0"/>
              <a:t>R</a:t>
            </a:r>
            <a:r>
              <a:rPr lang="en-GB" sz="2000" dirty="0" smtClean="0"/>
              <a:t>egistrar</a:t>
            </a:r>
            <a:endParaRPr lang="en-GB"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4650304"/>
            <a:ext cx="2448271" cy="1929237"/>
          </a:xfrm>
          <a:prstGeom prst="rect">
            <a:avLst/>
          </a:prstGeom>
        </p:spPr>
      </p:pic>
    </p:spTree>
    <p:extLst>
      <p:ext uri="{BB962C8B-B14F-4D97-AF65-F5344CB8AC3E}">
        <p14:creationId xmlns:p14="http://schemas.microsoft.com/office/powerpoint/2010/main" val="27952454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800" smtClean="0"/>
              <a:t>Vitamin D</a:t>
            </a:r>
            <a:endParaRPr lang="en-US" sz="2800" dirty="0"/>
          </a:p>
        </p:txBody>
      </p:sp>
      <p:pic>
        <p:nvPicPr>
          <p:cNvPr id="7" name="Picture Placeholder 6"/>
          <p:cNvPicPr>
            <a:picLocks noGrp="1" noChangeAspect="1"/>
          </p:cNvPicPr>
          <p:nvPr>
            <p:ph type="pic" idx="1"/>
          </p:nvPr>
        </p:nvPicPr>
        <p:blipFill>
          <a:blip r:embed="rId2" cstate="email">
            <a:extLst>
              <a:ext uri="{28A0092B-C50C-407E-A947-70E740481C1C}">
                <a14:useLocalDpi xmlns:a14="http://schemas.microsoft.com/office/drawing/2010/main"/>
              </a:ext>
            </a:extLst>
          </a:blip>
          <a:srcRect l="-38889" r="-38889"/>
          <a:stretch>
            <a:fillRect/>
          </a:stretch>
        </p:blipFill>
        <p:spPr>
          <a:xfrm>
            <a:off x="3048000" y="609600"/>
            <a:ext cx="5486400" cy="4114800"/>
          </a:xfrm>
          <a:prstGeom prst="rect">
            <a:avLst/>
          </a:prstGeom>
        </p:spPr>
      </p:pic>
      <p:sp>
        <p:nvSpPr>
          <p:cNvPr id="5" name="Text Placeholder 4"/>
          <p:cNvSpPr>
            <a:spLocks noGrp="1"/>
          </p:cNvSpPr>
          <p:nvPr>
            <p:ph type="body" sz="half" idx="2"/>
          </p:nvPr>
        </p:nvSpPr>
        <p:spPr/>
        <p:txBody>
          <a:bodyPr/>
          <a:lstStyle/>
          <a:p>
            <a:endParaRPr lang="en-US"/>
          </a:p>
        </p:txBody>
      </p:sp>
      <p:sp>
        <p:nvSpPr>
          <p:cNvPr id="2" name="Footer Placeholder 1"/>
          <p:cNvSpPr>
            <a:spLocks noGrp="1"/>
          </p:cNvSpPr>
          <p:nvPr>
            <p:ph type="ftr" sz="quarter" idx="11"/>
          </p:nvPr>
        </p:nvSpPr>
        <p:spPr/>
        <p:txBody>
          <a:bodyPr/>
          <a:lstStyle/>
          <a:p>
            <a:r>
              <a:rPr lang="en-GB" dirty="0" smtClean="0"/>
              <a:t>For internal use only. Copyright protected</a:t>
            </a:r>
            <a:endParaRPr lang="en-GB" dirty="0"/>
          </a:p>
        </p:txBody>
      </p:sp>
    </p:spTree>
    <p:extLst>
      <p:ext uri="{BB962C8B-B14F-4D97-AF65-F5344CB8AC3E}">
        <p14:creationId xmlns:p14="http://schemas.microsoft.com/office/powerpoint/2010/main" val="26478354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sp>
        <p:nvSpPr>
          <p:cNvPr id="9" name="Content Placeholder 8"/>
          <p:cNvSpPr>
            <a:spLocks noGrp="1"/>
          </p:cNvSpPr>
          <p:nvPr>
            <p:ph sz="half" idx="2"/>
          </p:nvPr>
        </p:nvSpPr>
        <p:spPr>
          <a:xfrm>
            <a:off x="4648200" y="1752600"/>
            <a:ext cx="4038600" cy="4373563"/>
          </a:xfrm>
        </p:spPr>
        <p:txBody>
          <a:bodyPr/>
          <a:lstStyle/>
          <a:p>
            <a:r>
              <a:rPr lang="en-US" dirty="0" smtClean="0"/>
              <a:t>Some pages will have a treasure chest symbol</a:t>
            </a:r>
          </a:p>
          <a:p>
            <a:endParaRPr lang="en-US" dirty="0" smtClean="0"/>
          </a:p>
          <a:p>
            <a:r>
              <a:rPr lang="en-US" dirty="0" smtClean="0"/>
              <a:t>Click on this to access more detailed information about that subject and references</a:t>
            </a:r>
            <a:endParaRPr lang="en-US" dirty="0"/>
          </a:p>
        </p:txBody>
      </p:sp>
      <p:sp>
        <p:nvSpPr>
          <p:cNvPr id="5" name="Content Placeholder 4"/>
          <p:cNvSpPr>
            <a:spLocks noGrp="1"/>
          </p:cNvSpPr>
          <p:nvPr>
            <p:ph sz="half" idx="1"/>
          </p:nvPr>
        </p:nvSpPr>
        <p:spPr/>
        <p:txBody>
          <a:bodyPr/>
          <a:lstStyle/>
          <a:p>
            <a:endParaRPr lang="en-US"/>
          </a:p>
        </p:txBody>
      </p:sp>
      <p:pic>
        <p:nvPicPr>
          <p:cNvPr id="10" name="Content Placeholder 5" descr="treasure open.jpg">
            <a:hlinkClick r:id="rId2" highlightClick="1"/>
          </p:cNvPr>
          <p:cNvPicPr>
            <a:picLocks noChangeAspect="1"/>
          </p:cNvPicPr>
          <p:nvPr/>
        </p:nvPicPr>
        <p:blipFill>
          <a:blip r:embed="rId3" cstate="email">
            <a:extLst>
              <a:ext uri="{28A0092B-C50C-407E-A947-70E740481C1C}">
                <a14:useLocalDpi xmlns:a14="http://schemas.microsoft.com/office/drawing/2010/main"/>
              </a:ext>
            </a:extLst>
          </a:blip>
          <a:srcRect t="-7133" b="-7133"/>
          <a:stretch>
            <a:fillRect/>
          </a:stretch>
        </p:blipFill>
        <p:spPr>
          <a:xfrm>
            <a:off x="990600" y="1905000"/>
            <a:ext cx="3124200" cy="3501216"/>
          </a:xfrm>
          <a:prstGeom prst="rect">
            <a:avLst/>
          </a:prstGeom>
        </p:spPr>
      </p:pic>
      <p:sp>
        <p:nvSpPr>
          <p:cNvPr id="2" name="Footer Placeholder 1"/>
          <p:cNvSpPr>
            <a:spLocks noGrp="1"/>
          </p:cNvSpPr>
          <p:nvPr>
            <p:ph type="ftr" sz="quarter" idx="11"/>
          </p:nvPr>
        </p:nvSpPr>
        <p:spPr/>
        <p:txBody>
          <a:bodyPr/>
          <a:lstStyle/>
          <a:p>
            <a:r>
              <a:rPr lang="en-GB" smtClean="0"/>
              <a:t>For internal use only. Copyright protected</a:t>
            </a:r>
            <a:endParaRPr lang="en-GB"/>
          </a:p>
        </p:txBody>
      </p:sp>
    </p:spTree>
    <p:extLst>
      <p:ext uri="{BB962C8B-B14F-4D97-AF65-F5344CB8AC3E}">
        <p14:creationId xmlns:p14="http://schemas.microsoft.com/office/powerpoint/2010/main" val="410183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Quiz</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Vitamin D deficiency is present in what percentage of the population in Britain today?</a:t>
            </a:r>
          </a:p>
          <a:p>
            <a:pPr lvl="1"/>
            <a:r>
              <a:rPr lang="en-US" dirty="0" smtClean="0"/>
              <a:t>1%</a:t>
            </a:r>
          </a:p>
          <a:p>
            <a:pPr lvl="1"/>
            <a:r>
              <a:rPr lang="en-US" dirty="0" smtClean="0"/>
              <a:t>3%</a:t>
            </a:r>
          </a:p>
          <a:p>
            <a:pPr lvl="1"/>
            <a:r>
              <a:rPr lang="en-US" dirty="0" smtClean="0"/>
              <a:t>7%</a:t>
            </a:r>
          </a:p>
          <a:p>
            <a:pPr lvl="1"/>
            <a:r>
              <a:rPr lang="en-US" dirty="0" smtClean="0"/>
              <a:t>15%</a:t>
            </a:r>
          </a:p>
          <a:p>
            <a:pPr lvl="1"/>
            <a:r>
              <a:rPr lang="en-US" dirty="0" smtClean="0"/>
              <a:t>&gt;25%</a:t>
            </a:r>
          </a:p>
          <a:p>
            <a:pPr lvl="1">
              <a:buNone/>
            </a:pPr>
            <a:r>
              <a:rPr lang="en-US" dirty="0" smtClean="0"/>
              <a:t>YES- &gt;25%!!!</a:t>
            </a:r>
            <a:endParaRPr lang="en-US" dirty="0"/>
          </a:p>
        </p:txBody>
      </p:sp>
      <p:pic>
        <p:nvPicPr>
          <p:cNvPr id="6" name="Content Placeholder 5"/>
          <p:cNvPicPr>
            <a:picLocks noGrp="1" noChangeAspect="1"/>
          </p:cNvPicPr>
          <p:nvPr>
            <p:ph sz="half" idx="2"/>
          </p:nvPr>
        </p:nvPicPr>
        <p:blipFill>
          <a:blip r:embed="rId2"/>
          <a:srcRect t="14699" b="14699"/>
          <a:stretch>
            <a:fillRect/>
          </a:stretch>
        </p:blipFill>
        <p:spPr/>
      </p:pic>
      <p:sp>
        <p:nvSpPr>
          <p:cNvPr id="4" name="Footer Placeholder 3"/>
          <p:cNvSpPr>
            <a:spLocks noGrp="1"/>
          </p:cNvSpPr>
          <p:nvPr>
            <p:ph type="ftr" sz="quarter" idx="11"/>
          </p:nvPr>
        </p:nvSpPr>
        <p:spPr/>
        <p:txBody>
          <a:bodyPr/>
          <a:lstStyle/>
          <a:p>
            <a:r>
              <a:rPr lang="en-GB" smtClean="0"/>
              <a:t>For internal use only. Copyright protected</a:t>
            </a:r>
            <a:endParaRPr lang="en-GB"/>
          </a:p>
        </p:txBody>
      </p:sp>
    </p:spTree>
    <p:extLst>
      <p:ext uri="{BB962C8B-B14F-4D97-AF65-F5344CB8AC3E}">
        <p14:creationId xmlns:p14="http://schemas.microsoft.com/office/powerpoint/2010/main" val="3110318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iterate type="lt">
                                    <p:tmAbs val="0"/>
                                  </p:iterate>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1000"/>
                                  </p:stCondLst>
                                  <p:iterate type="lt">
                                    <p:tmAbs val="0"/>
                                  </p:iterate>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1000"/>
                                  </p:stCondLst>
                                  <p:iterate type="lt">
                                    <p:tmAbs val="0"/>
                                  </p:iterate>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grpId="0" nodeType="afterEffect">
                                  <p:stCondLst>
                                    <p:cond delay="1000"/>
                                  </p:stCondLst>
                                  <p:iterate type="lt">
                                    <p:tmAbs val="0"/>
                                  </p:iterate>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par>
                          <p:cTn id="19" fill="hold">
                            <p:stCondLst>
                              <p:cond delay="4000"/>
                            </p:stCondLst>
                            <p:childTnLst>
                              <p:par>
                                <p:cTn id="20" presetID="1" presetClass="entr" presetSubtype="0" fill="hold" grpId="0" nodeType="afterEffect">
                                  <p:stCondLst>
                                    <p:cond delay="1000"/>
                                  </p:stCondLst>
                                  <p:iterate type="lt">
                                    <p:tmAbs val="0"/>
                                  </p:iterate>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36" presetClass="emph" presetSubtype="0" fill="hold" grpId="1" nodeType="clickEffect">
                                  <p:stCondLst>
                                    <p:cond delay="0"/>
                                  </p:stCondLst>
                                  <p:iterate type="lt">
                                    <p:tmPct val="10000"/>
                                  </p:iterate>
                                  <p:childTnLst>
                                    <p:animScale>
                                      <p:cBhvr>
                                        <p:cTn id="25" dur="250" autoRev="1" fill="hold">
                                          <p:stCondLst>
                                            <p:cond delay="0"/>
                                          </p:stCondLst>
                                        </p:cTn>
                                        <p:tgtEl>
                                          <p:spTgt spid="3">
                                            <p:txEl>
                                              <p:pRg st="5" end="5"/>
                                            </p:txEl>
                                          </p:spTgt>
                                        </p:tgtEl>
                                      </p:cBhvr>
                                      <p:to x="80000" y="100000"/>
                                    </p:animScale>
                                    <p:anim by="(#ppt_w*0.10)" calcmode="lin" valueType="num">
                                      <p:cBhvr>
                                        <p:cTn id="26" dur="250" autoRev="1" fill="hold">
                                          <p:stCondLst>
                                            <p:cond delay="0"/>
                                          </p:stCondLst>
                                        </p:cTn>
                                        <p:tgtEl>
                                          <p:spTgt spid="3">
                                            <p:txEl>
                                              <p:pRg st="5" end="5"/>
                                            </p:txEl>
                                          </p:spTgt>
                                        </p:tgtEl>
                                        <p:attrNameLst>
                                          <p:attrName>ppt_x</p:attrName>
                                        </p:attrNameLst>
                                      </p:cBhvr>
                                    </p:anim>
                                    <p:anim by="(-#ppt_w*0.10)" calcmode="lin" valueType="num">
                                      <p:cBhvr>
                                        <p:cTn id="27" dur="250" autoRev="1" fill="hold">
                                          <p:stCondLst>
                                            <p:cond delay="0"/>
                                          </p:stCondLst>
                                        </p:cTn>
                                        <p:tgtEl>
                                          <p:spTgt spid="3">
                                            <p:txEl>
                                              <p:pRg st="5" end="5"/>
                                            </p:txEl>
                                          </p:spTgt>
                                        </p:tgtEl>
                                        <p:attrNameLst>
                                          <p:attrName>ppt_y</p:attrName>
                                        </p:attrNameLst>
                                      </p:cBhvr>
                                    </p:anim>
                                    <p:animRot by="-480000">
                                      <p:cBhvr>
                                        <p:cTn id="28" dur="250" autoRev="1" fill="hold">
                                          <p:stCondLst>
                                            <p:cond delay="0"/>
                                          </p:stCondLst>
                                        </p:cTn>
                                        <p:tgtEl>
                                          <p:spTgt spid="3">
                                            <p:txEl>
                                              <p:pRg st="5" end="5"/>
                                            </p:txEl>
                                          </p:spTgt>
                                        </p:tgtEl>
                                        <p:attrNameLst>
                                          <p:attrName>r</p:attrName>
                                        </p:attrNameLst>
                                      </p:cBhvr>
                                    </p:animRot>
                                  </p:childTnLst>
                                </p:cTn>
                              </p:par>
                              <p:par>
                                <p:cTn id="29" presetID="1" presetClass="exit" presetSubtype="0" fill="hold" grpId="2" nodeType="withEffect">
                                  <p:stCondLst>
                                    <p:cond delay="0"/>
                                  </p:stCondLst>
                                  <p:iterate type="lt">
                                    <p:tmAbs val="0"/>
                                  </p:iterate>
                                  <p:childTnLst>
                                    <p:set>
                                      <p:cBhvr>
                                        <p:cTn id="30" dur="1" fill="hold">
                                          <p:stCondLst>
                                            <p:cond delay="0"/>
                                          </p:stCondLst>
                                        </p:cTn>
                                        <p:tgtEl>
                                          <p:spTgt spid="3">
                                            <p:txEl>
                                              <p:pRg st="1" end="1"/>
                                            </p:txEl>
                                          </p:spTgt>
                                        </p:tgtEl>
                                        <p:attrNameLst>
                                          <p:attrName>style.visibility</p:attrName>
                                        </p:attrNameLst>
                                      </p:cBhvr>
                                      <p:to>
                                        <p:strVal val="hidden"/>
                                      </p:to>
                                    </p:set>
                                  </p:childTnLst>
                                </p:cTn>
                              </p:par>
                              <p:par>
                                <p:cTn id="31" presetID="1" presetClass="exit" presetSubtype="0" fill="hold" grpId="2" nodeType="withEffect">
                                  <p:stCondLst>
                                    <p:cond delay="0"/>
                                  </p:stCondLst>
                                  <p:iterate type="lt">
                                    <p:tmAbs val="0"/>
                                  </p:iterate>
                                  <p:childTnLst>
                                    <p:set>
                                      <p:cBhvr>
                                        <p:cTn id="32" dur="1" fill="hold">
                                          <p:stCondLst>
                                            <p:cond delay="0"/>
                                          </p:stCondLst>
                                        </p:cTn>
                                        <p:tgtEl>
                                          <p:spTgt spid="3">
                                            <p:txEl>
                                              <p:pRg st="2" end="2"/>
                                            </p:txEl>
                                          </p:spTgt>
                                        </p:tgtEl>
                                        <p:attrNameLst>
                                          <p:attrName>style.visibility</p:attrName>
                                        </p:attrNameLst>
                                      </p:cBhvr>
                                      <p:to>
                                        <p:strVal val="hidden"/>
                                      </p:to>
                                    </p:set>
                                  </p:childTnLst>
                                </p:cTn>
                              </p:par>
                              <p:par>
                                <p:cTn id="33" presetID="1" presetClass="exit" presetSubtype="0" fill="hold" grpId="2" nodeType="withEffect">
                                  <p:stCondLst>
                                    <p:cond delay="0"/>
                                  </p:stCondLst>
                                  <p:iterate type="lt">
                                    <p:tmAbs val="0"/>
                                  </p:iterate>
                                  <p:childTnLst>
                                    <p:set>
                                      <p:cBhvr>
                                        <p:cTn id="34" dur="1" fill="hold">
                                          <p:stCondLst>
                                            <p:cond delay="0"/>
                                          </p:stCondLst>
                                        </p:cTn>
                                        <p:tgtEl>
                                          <p:spTgt spid="3">
                                            <p:txEl>
                                              <p:pRg st="3" end="3"/>
                                            </p:txEl>
                                          </p:spTgt>
                                        </p:tgtEl>
                                        <p:attrNameLst>
                                          <p:attrName>style.visibility</p:attrName>
                                        </p:attrNameLst>
                                      </p:cBhvr>
                                      <p:to>
                                        <p:strVal val="hidden"/>
                                      </p:to>
                                    </p:set>
                                  </p:childTnLst>
                                </p:cTn>
                              </p:par>
                              <p:par>
                                <p:cTn id="35" presetID="1" presetClass="exit" presetSubtype="0" fill="hold" grpId="2" nodeType="withEffect">
                                  <p:stCondLst>
                                    <p:cond delay="0"/>
                                  </p:stCondLst>
                                  <p:iterate type="lt">
                                    <p:tmAbs val="0"/>
                                  </p:iterate>
                                  <p:childTnLst>
                                    <p:set>
                                      <p:cBhvr>
                                        <p:cTn id="36" dur="1" fill="hold">
                                          <p:stCondLst>
                                            <p:cond delay="0"/>
                                          </p:stCondLst>
                                        </p:cTn>
                                        <p:tgtEl>
                                          <p:spTgt spid="3">
                                            <p:txEl>
                                              <p:pRg st="4" end="4"/>
                                            </p:txEl>
                                          </p:spTgt>
                                        </p:tgtEl>
                                        <p:attrNameLst>
                                          <p:attrName>style.visibility</p:attrName>
                                        </p:attrNameLst>
                                      </p:cBhvr>
                                      <p:to>
                                        <p:strVal val="hidden"/>
                                      </p:to>
                                    </p:set>
                                  </p:childTnLst>
                                </p:cTn>
                              </p:par>
                            </p:childTnLst>
                          </p:cTn>
                        </p:par>
                        <p:par>
                          <p:cTn id="37" fill="hold">
                            <p:stCondLst>
                              <p:cond delay="650"/>
                            </p:stCondLst>
                            <p:childTnLst>
                              <p:par>
                                <p:cTn id="38" presetID="55" presetClass="entr" presetSubtype="0" fill="hold" grpId="3" nodeType="afterEffect">
                                  <p:stCondLst>
                                    <p:cond delay="1000"/>
                                  </p:stCondLst>
                                  <p:childTnLst>
                                    <p:set>
                                      <p:cBhvr>
                                        <p:cTn id="39" dur="1" fill="hold">
                                          <p:stCondLst>
                                            <p:cond delay="0"/>
                                          </p:stCondLst>
                                        </p:cTn>
                                        <p:tgtEl>
                                          <p:spTgt spid="3">
                                            <p:txEl>
                                              <p:pRg st="6" end="6"/>
                                            </p:txEl>
                                          </p:spTgt>
                                        </p:tgtEl>
                                        <p:attrNameLst>
                                          <p:attrName>style.visibility</p:attrName>
                                        </p:attrNameLst>
                                      </p:cBhvr>
                                      <p:to>
                                        <p:strVal val="visible"/>
                                      </p:to>
                                    </p:set>
                                    <p:anim calcmode="lin" valueType="num">
                                      <p:cBhvr>
                                        <p:cTn id="40"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41"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42"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3" grpId="2" build="p"/>
      <p:bldP spid="3" grpId="3"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Sunlight- advice</a:t>
            </a:r>
            <a:endParaRPr lang="en-GB" dirty="0"/>
          </a:p>
        </p:txBody>
      </p:sp>
      <p:sp>
        <p:nvSpPr>
          <p:cNvPr id="3" name="Content Placeholder 2"/>
          <p:cNvSpPr>
            <a:spLocks noGrp="1"/>
          </p:cNvSpPr>
          <p:nvPr>
            <p:ph sz="half" idx="1"/>
          </p:nvPr>
        </p:nvSpPr>
        <p:spPr/>
        <p:txBody>
          <a:bodyPr>
            <a:normAutofit fontScale="62500" lnSpcReduction="20000"/>
          </a:bodyPr>
          <a:lstStyle/>
          <a:p>
            <a:pPr>
              <a:buNone/>
            </a:pPr>
            <a:endParaRPr lang="en-GB" sz="1100" dirty="0" smtClean="0"/>
          </a:p>
          <a:p>
            <a:pPr marL="0" indent="0">
              <a:buNone/>
            </a:pPr>
            <a:r>
              <a:rPr lang="en-GB" dirty="0" smtClean="0"/>
              <a:t>However:</a:t>
            </a:r>
          </a:p>
          <a:p>
            <a:r>
              <a:rPr lang="en-GB" dirty="0" smtClean="0"/>
              <a:t>Too much exposure to the strong sun can be damaging.</a:t>
            </a:r>
          </a:p>
          <a:p>
            <a:r>
              <a:rPr lang="en-GB" dirty="0" smtClean="0"/>
              <a:t>Sunburn should be avoided (mainly because it increases the risk of skin cancer)</a:t>
            </a:r>
          </a:p>
          <a:p>
            <a:r>
              <a:rPr lang="en-GB" dirty="0" smtClean="0"/>
              <a:t>Children should wear sun screen to prevent sun burn</a:t>
            </a:r>
          </a:p>
          <a:p>
            <a:r>
              <a:rPr lang="en-GB" dirty="0" smtClean="0"/>
              <a:t>Further North than 52 degrees latitude (Gloucester), there is not enough UVB rays in sunlight necessary to make vitamin D between October and April</a:t>
            </a:r>
          </a:p>
          <a:p>
            <a:r>
              <a:rPr lang="en-GB" dirty="0" smtClean="0"/>
              <a:t>Many people in the UK are therefore at risk of not getting enough vitamin D unless they get it in their diet and supplements</a:t>
            </a:r>
          </a:p>
          <a:p>
            <a:endParaRPr lang="en-GB" sz="1800" dirty="0" smtClean="0"/>
          </a:p>
          <a:p>
            <a:pPr marL="0" indent="0">
              <a:buNone/>
            </a:pPr>
            <a:endParaRPr lang="en-GB" sz="1800" dirty="0"/>
          </a:p>
        </p:txBody>
      </p:sp>
      <p:pic>
        <p:nvPicPr>
          <p:cNvPr id="5" name="Content Placeholder 4"/>
          <p:cNvPicPr>
            <a:picLocks noGrp="1" noChangeAspect="1"/>
          </p:cNvPicPr>
          <p:nvPr>
            <p:ph sz="half" idx="2"/>
          </p:nvPr>
        </p:nvPicPr>
        <p:blipFill>
          <a:blip r:embed="rId3" cstate="email">
            <a:extLst>
              <a:ext uri="{28A0092B-C50C-407E-A947-70E740481C1C}">
                <a14:useLocalDpi xmlns:a14="http://schemas.microsoft.com/office/drawing/2010/main"/>
              </a:ext>
            </a:extLst>
          </a:blip>
          <a:srcRect l="-9488" r="-9488"/>
          <a:stretch>
            <a:fillRect/>
          </a:stretch>
        </p:blipFill>
        <p:spPr>
          <a:xfrm>
            <a:off x="5257800" y="1219200"/>
            <a:ext cx="3467728" cy="3886200"/>
          </a:xfrm>
          <a:prstGeom prst="rect">
            <a:avLst/>
          </a:prstGeom>
        </p:spPr>
      </p:pic>
      <p:pic>
        <p:nvPicPr>
          <p:cNvPr id="6" name="Content Placeholder 5" descr="treasure open.jpg">
            <a:hlinkClick r:id="rId4" highlightClick="1"/>
            <a:hlinkHover r:id="" action="ppaction://noaction" highlightClick="1"/>
          </p:cNvPr>
          <p:cNvPicPr>
            <a:picLocks noChangeAspect="1"/>
          </p:cNvPicPr>
          <p:nvPr/>
        </p:nvPicPr>
        <p:blipFill>
          <a:blip r:embed="rId5" cstate="email">
            <a:extLst>
              <a:ext uri="{28A0092B-C50C-407E-A947-70E740481C1C}">
                <a14:useLocalDpi xmlns:a14="http://schemas.microsoft.com/office/drawing/2010/main"/>
              </a:ext>
            </a:extLst>
          </a:blip>
          <a:srcRect l="-39167" r="-39167"/>
          <a:stretch>
            <a:fillRect/>
          </a:stretch>
        </p:blipFill>
        <p:spPr>
          <a:xfrm>
            <a:off x="6251377" y="5229200"/>
            <a:ext cx="2881783" cy="1496820"/>
          </a:xfrm>
          <a:prstGeom prst="rect">
            <a:avLst/>
          </a:prstGeom>
        </p:spPr>
      </p:pic>
      <p:sp>
        <p:nvSpPr>
          <p:cNvPr id="4" name="Footer Placeholder 3"/>
          <p:cNvSpPr>
            <a:spLocks noGrp="1"/>
          </p:cNvSpPr>
          <p:nvPr>
            <p:ph type="ftr" sz="quarter" idx="11"/>
          </p:nvPr>
        </p:nvSpPr>
        <p:spPr/>
        <p:txBody>
          <a:bodyPr/>
          <a:lstStyle/>
          <a:p>
            <a:r>
              <a:rPr lang="en-GB" smtClean="0"/>
              <a:t>For internal use only. Copyright protected</a:t>
            </a:r>
            <a:endParaRPr lang="en-GB"/>
          </a:p>
        </p:txBody>
      </p:sp>
    </p:spTree>
    <p:extLst>
      <p:ext uri="{BB962C8B-B14F-4D97-AF65-F5344CB8AC3E}">
        <p14:creationId xmlns:p14="http://schemas.microsoft.com/office/powerpoint/2010/main" val="3147685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Re-emergence of rickets</a:t>
            </a:r>
            <a:endParaRPr lang="en-US" dirty="0"/>
          </a:p>
        </p:txBody>
      </p:sp>
      <p:sp>
        <p:nvSpPr>
          <p:cNvPr id="7" name="Text Placeholder 6"/>
          <p:cNvSpPr>
            <a:spLocks noGrp="1"/>
          </p:cNvSpPr>
          <p:nvPr>
            <p:ph type="body" idx="1"/>
          </p:nvPr>
        </p:nvSpPr>
        <p:spPr/>
        <p:txBody>
          <a:bodyPr/>
          <a:lstStyle/>
          <a:p>
            <a:endParaRPr lang="en-US"/>
          </a:p>
        </p:txBody>
      </p:sp>
      <p:sp>
        <p:nvSpPr>
          <p:cNvPr id="6" name="Content Placeholder 5"/>
          <p:cNvSpPr>
            <a:spLocks noGrp="1"/>
          </p:cNvSpPr>
          <p:nvPr>
            <p:ph sz="half" idx="2"/>
          </p:nvPr>
        </p:nvSpPr>
        <p:spPr>
          <a:xfrm>
            <a:off x="457200" y="1700808"/>
            <a:ext cx="4834880" cy="4680520"/>
          </a:xfrm>
        </p:spPr>
        <p:txBody>
          <a:bodyPr>
            <a:normAutofit/>
          </a:bodyPr>
          <a:lstStyle/>
          <a:p>
            <a:r>
              <a:rPr lang="en-US" dirty="0" smtClean="0"/>
              <a:t>This is the reason you are </a:t>
            </a:r>
            <a:r>
              <a:rPr lang="en-US" dirty="0"/>
              <a:t>doing this </a:t>
            </a:r>
            <a:r>
              <a:rPr lang="en-US" dirty="0" smtClean="0"/>
              <a:t>training on vitamin D</a:t>
            </a:r>
          </a:p>
          <a:p>
            <a:endParaRPr lang="en-US" dirty="0" smtClean="0"/>
          </a:p>
          <a:p>
            <a:r>
              <a:rPr lang="en-US" dirty="0"/>
              <a:t>T</a:t>
            </a:r>
            <a:r>
              <a:rPr lang="en-US" dirty="0" smtClean="0"/>
              <a:t>here </a:t>
            </a:r>
            <a:r>
              <a:rPr lang="en-US" dirty="0"/>
              <a:t>is an emerging problem in </a:t>
            </a:r>
            <a:r>
              <a:rPr lang="en-US" dirty="0" err="1" smtClean="0"/>
              <a:t>Salford</a:t>
            </a:r>
            <a:endParaRPr lang="en-US" dirty="0" smtClean="0"/>
          </a:p>
          <a:p>
            <a:endParaRPr lang="en-US" dirty="0"/>
          </a:p>
          <a:p>
            <a:r>
              <a:rPr lang="en-US" dirty="0" smtClean="0"/>
              <a:t>We need </a:t>
            </a:r>
            <a:r>
              <a:rPr lang="en-US" dirty="0"/>
              <a:t>to make sure frontline staff are fully aware of the </a:t>
            </a:r>
            <a:r>
              <a:rPr lang="en-US" dirty="0" smtClean="0"/>
              <a:t>issues…</a:t>
            </a:r>
          </a:p>
          <a:p>
            <a:endParaRPr lang="en-US" dirty="0" smtClean="0"/>
          </a:p>
          <a:p>
            <a:r>
              <a:rPr lang="en-US" dirty="0" smtClean="0"/>
              <a:t>…and what to do about them!</a:t>
            </a:r>
            <a:endParaRPr lang="en-US" dirty="0"/>
          </a:p>
        </p:txBody>
      </p:sp>
      <p:sp>
        <p:nvSpPr>
          <p:cNvPr id="8" name="Text Placeholder 7"/>
          <p:cNvSpPr>
            <a:spLocks noGrp="1"/>
          </p:cNvSpPr>
          <p:nvPr>
            <p:ph type="body" sz="quarter" idx="3"/>
          </p:nvPr>
        </p:nvSpPr>
        <p:spPr/>
        <p:txBody>
          <a:bodyPr/>
          <a:lstStyle/>
          <a:p>
            <a:endParaRPr lang="en-US"/>
          </a:p>
        </p:txBody>
      </p:sp>
      <p:sp>
        <p:nvSpPr>
          <p:cNvPr id="9" name="Content Placeholder 8"/>
          <p:cNvSpPr>
            <a:spLocks noGrp="1"/>
          </p:cNvSpPr>
          <p:nvPr>
            <p:ph sz="quarter" idx="4"/>
          </p:nvPr>
        </p:nvSpPr>
        <p:spPr/>
        <p:txBody>
          <a:bodyPr/>
          <a:lstStyle/>
          <a:p>
            <a:endParaRPr lang="en-US" dirty="0" smtClean="0"/>
          </a:p>
          <a:p>
            <a:endParaRPr lang="en-US" dirty="0"/>
          </a:p>
        </p:txBody>
      </p:sp>
      <p:pic>
        <p:nvPicPr>
          <p:cNvPr id="12" name="Picture 11"/>
          <p:cNvPicPr>
            <a:picLocks noChangeAspect="1"/>
          </p:cNvPicPr>
          <p:nvPr/>
        </p:nvPicPr>
        <p:blipFill>
          <a:blip r:embed="rId2"/>
          <a:stretch>
            <a:fillRect/>
          </a:stretch>
        </p:blipFill>
        <p:spPr>
          <a:xfrm>
            <a:off x="5580112" y="2057399"/>
            <a:ext cx="3312368" cy="2453337"/>
          </a:xfrm>
          <a:prstGeom prst="rect">
            <a:avLst/>
          </a:prstGeom>
        </p:spPr>
      </p:pic>
      <p:sp>
        <p:nvSpPr>
          <p:cNvPr id="2" name="Footer Placeholder 1"/>
          <p:cNvSpPr>
            <a:spLocks noGrp="1"/>
          </p:cNvSpPr>
          <p:nvPr>
            <p:ph type="ftr" sz="quarter" idx="11"/>
          </p:nvPr>
        </p:nvSpPr>
        <p:spPr/>
        <p:txBody>
          <a:bodyPr/>
          <a:lstStyle/>
          <a:p>
            <a:r>
              <a:rPr lang="en-GB" smtClean="0"/>
              <a:t>For internal use only. Copyright protected</a:t>
            </a:r>
            <a:endParaRPr lang="en-GB"/>
          </a:p>
        </p:txBody>
      </p:sp>
    </p:spTree>
    <p:extLst>
      <p:ext uri="{BB962C8B-B14F-4D97-AF65-F5344CB8AC3E}">
        <p14:creationId xmlns:p14="http://schemas.microsoft.com/office/powerpoint/2010/main" val="2251626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67000" y="3352800"/>
            <a:ext cx="3799656" cy="3200400"/>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1371600"/>
            <a:ext cx="3253674" cy="2153932"/>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4800" y="1524000"/>
            <a:ext cx="3066555" cy="2036192"/>
          </a:xfrm>
          <a:prstGeom prst="rect">
            <a:avLst/>
          </a:prstGeom>
        </p:spPr>
      </p:pic>
      <p:sp>
        <p:nvSpPr>
          <p:cNvPr id="2" name="Title 1"/>
          <p:cNvSpPr>
            <a:spLocks noGrp="1"/>
          </p:cNvSpPr>
          <p:nvPr>
            <p:ph type="title"/>
          </p:nvPr>
        </p:nvSpPr>
        <p:spPr/>
        <p:txBody>
          <a:bodyPr>
            <a:normAutofit fontScale="90000"/>
          </a:bodyPr>
          <a:lstStyle/>
          <a:p>
            <a:r>
              <a:rPr lang="en-US" dirty="0" smtClean="0"/>
              <a:t>Who is at risk of Vitamin D deficiency?</a:t>
            </a:r>
            <a:endParaRPr lang="en-US" dirty="0"/>
          </a:p>
        </p:txBody>
      </p:sp>
      <p:sp>
        <p:nvSpPr>
          <p:cNvPr id="5" name="Content Placeholder 4"/>
          <p:cNvSpPr>
            <a:spLocks noGrp="1"/>
          </p:cNvSpPr>
          <p:nvPr>
            <p:ph idx="1"/>
          </p:nvPr>
        </p:nvSpPr>
        <p:spPr/>
        <p:txBody>
          <a:bodyPr/>
          <a:lstStyle/>
          <a:p>
            <a:endParaRPr lang="en-US" dirty="0" smtClean="0"/>
          </a:p>
          <a:p>
            <a:endParaRPr lang="en-US" dirty="0" smtClean="0"/>
          </a:p>
          <a:p>
            <a:pPr>
              <a:buNone/>
            </a:pPr>
            <a:r>
              <a:rPr lang="en-US" dirty="0" smtClean="0"/>
              <a:t>					</a:t>
            </a:r>
            <a:r>
              <a:rPr lang="en-US" sz="7200" b="1" dirty="0" smtClean="0"/>
              <a:t>ALL OF US!</a:t>
            </a:r>
            <a:endParaRPr lang="en-US" sz="7200" b="1" dirty="0"/>
          </a:p>
        </p:txBody>
      </p:sp>
      <p:sp>
        <p:nvSpPr>
          <p:cNvPr id="3" name="Footer Placeholder 2"/>
          <p:cNvSpPr>
            <a:spLocks noGrp="1"/>
          </p:cNvSpPr>
          <p:nvPr>
            <p:ph type="ftr" sz="quarter" idx="11"/>
          </p:nvPr>
        </p:nvSpPr>
        <p:spPr/>
        <p:txBody>
          <a:bodyPr/>
          <a:lstStyle/>
          <a:p>
            <a:r>
              <a:rPr lang="en-GB" smtClean="0"/>
              <a:t>For internal use only. Copyright protected</a:t>
            </a:r>
            <a:endParaRPr lang="en-GB"/>
          </a:p>
        </p:txBody>
      </p:sp>
    </p:spTree>
    <p:extLst>
      <p:ext uri="{BB962C8B-B14F-4D97-AF65-F5344CB8AC3E}">
        <p14:creationId xmlns:p14="http://schemas.microsoft.com/office/powerpoint/2010/main" val="3759909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p:cTn id="7" dur="1000" fill="hold"/>
                                        <p:tgtEl>
                                          <p:spTgt spid="5">
                                            <p:txEl>
                                              <p:pRg st="2" end="2"/>
                                            </p:txEl>
                                          </p:spTgt>
                                        </p:tgtEl>
                                        <p:attrNameLst>
                                          <p:attrName>ppt_w</p:attrName>
                                        </p:attrNameLst>
                                      </p:cBhvr>
                                      <p:tavLst>
                                        <p:tav tm="0">
                                          <p:val>
                                            <p:strVal val="#ppt_w*0.70"/>
                                          </p:val>
                                        </p:tav>
                                        <p:tav tm="100000">
                                          <p:val>
                                            <p:strVal val="#ppt_w"/>
                                          </p:val>
                                        </p:tav>
                                      </p:tavLst>
                                    </p:anim>
                                    <p:anim calcmode="lin" valueType="num">
                                      <p:cBhvr>
                                        <p:cTn id="8" dur="1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Vitamin D deficiency</a:t>
            </a:r>
            <a:endParaRPr lang="en-US" dirty="0"/>
          </a:p>
        </p:txBody>
      </p:sp>
      <p:sp>
        <p:nvSpPr>
          <p:cNvPr id="4" name="Content Placeholder 3"/>
          <p:cNvSpPr>
            <a:spLocks noGrp="1"/>
          </p:cNvSpPr>
          <p:nvPr>
            <p:ph sz="half" idx="1"/>
          </p:nvPr>
        </p:nvSpPr>
        <p:spPr/>
        <p:txBody>
          <a:bodyPr>
            <a:normAutofit fontScale="92500" lnSpcReduction="10000"/>
          </a:bodyPr>
          <a:lstStyle/>
          <a:p>
            <a:r>
              <a:rPr lang="en-GB" dirty="0" smtClean="0"/>
              <a:t>Can cause rickets in babies and children</a:t>
            </a:r>
          </a:p>
          <a:p>
            <a:pPr marL="0" indent="0">
              <a:buNone/>
            </a:pPr>
            <a:endParaRPr lang="en-GB" dirty="0" smtClean="0"/>
          </a:p>
          <a:p>
            <a:r>
              <a:rPr lang="en-GB" dirty="0" smtClean="0"/>
              <a:t>Severe deficiency affecting the bones in babies and children is called rickets and may lead to </a:t>
            </a:r>
          </a:p>
          <a:p>
            <a:pPr lvl="1"/>
            <a:r>
              <a:rPr lang="en-GB" dirty="0" smtClean="0"/>
              <a:t>soft skull</a:t>
            </a:r>
          </a:p>
          <a:p>
            <a:pPr lvl="1"/>
            <a:r>
              <a:rPr lang="en-GB" dirty="0" smtClean="0"/>
              <a:t>bowing of the legs</a:t>
            </a:r>
          </a:p>
          <a:p>
            <a:pPr lvl="1"/>
            <a:r>
              <a:rPr lang="en-GB" dirty="0" smtClean="0"/>
              <a:t>Bones can break more easily</a:t>
            </a:r>
          </a:p>
          <a:p>
            <a:endParaRPr lang="en-GB" dirty="0" smtClean="0"/>
          </a:p>
          <a:p>
            <a:endParaRPr lang="en-US" dirty="0"/>
          </a:p>
        </p:txBody>
      </p:sp>
      <p:pic>
        <p:nvPicPr>
          <p:cNvPr id="7" name="Content Placeholder 6"/>
          <p:cNvPicPr>
            <a:picLocks noGrp="1" noChangeAspect="1"/>
          </p:cNvPicPr>
          <p:nvPr>
            <p:ph sz="half" idx="2"/>
          </p:nvPr>
        </p:nvPicPr>
        <p:blipFill>
          <a:blip r:embed="rId2" cstate="email">
            <a:extLst>
              <a:ext uri="{28A0092B-C50C-407E-A947-70E740481C1C}">
                <a14:useLocalDpi xmlns:a14="http://schemas.microsoft.com/office/drawing/2010/main"/>
              </a:ext>
            </a:extLst>
          </a:blip>
          <a:srcRect l="-69912" r="-69912"/>
          <a:stretch>
            <a:fillRect/>
          </a:stretch>
        </p:blipFill>
        <p:spPr/>
      </p:pic>
      <p:sp>
        <p:nvSpPr>
          <p:cNvPr id="2" name="Footer Placeholder 1"/>
          <p:cNvSpPr>
            <a:spLocks noGrp="1"/>
          </p:cNvSpPr>
          <p:nvPr>
            <p:ph type="ftr" sz="quarter" idx="11"/>
          </p:nvPr>
        </p:nvSpPr>
        <p:spPr/>
        <p:txBody>
          <a:bodyPr/>
          <a:lstStyle/>
          <a:p>
            <a:r>
              <a:rPr lang="en-GB" smtClean="0"/>
              <a:t>For internal use only. Copyright protected</a:t>
            </a:r>
            <a:endParaRPr lang="en-GB"/>
          </a:p>
        </p:txBody>
      </p:sp>
    </p:spTree>
    <p:extLst>
      <p:ext uri="{BB962C8B-B14F-4D97-AF65-F5344CB8AC3E}">
        <p14:creationId xmlns:p14="http://schemas.microsoft.com/office/powerpoint/2010/main" val="1540523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Vitamin D deficiency</a:t>
            </a:r>
            <a:endParaRPr lang="en-US" dirty="0"/>
          </a:p>
        </p:txBody>
      </p:sp>
      <p:sp>
        <p:nvSpPr>
          <p:cNvPr id="9" name="Content Placeholder 8"/>
          <p:cNvSpPr>
            <a:spLocks noGrp="1"/>
          </p:cNvSpPr>
          <p:nvPr>
            <p:ph sz="half" idx="1"/>
          </p:nvPr>
        </p:nvSpPr>
        <p:spPr>
          <a:xfrm>
            <a:off x="457200" y="1600200"/>
            <a:ext cx="4267200" cy="4525963"/>
          </a:xfrm>
        </p:spPr>
        <p:txBody>
          <a:bodyPr>
            <a:normAutofit/>
          </a:bodyPr>
          <a:lstStyle/>
          <a:p>
            <a:r>
              <a:rPr lang="en-US" dirty="0" smtClean="0"/>
              <a:t>Can cause low calcium which can</a:t>
            </a:r>
          </a:p>
          <a:p>
            <a:pPr lvl="1"/>
            <a:r>
              <a:rPr lang="en-US" dirty="0" smtClean="0"/>
              <a:t>lead to seizures</a:t>
            </a:r>
          </a:p>
          <a:p>
            <a:pPr lvl="1"/>
            <a:r>
              <a:rPr lang="en-GB" dirty="0" smtClean="0"/>
              <a:t>be life threatening</a:t>
            </a:r>
          </a:p>
          <a:p>
            <a:pPr lvl="1">
              <a:buNone/>
            </a:pPr>
            <a:r>
              <a:rPr lang="en-GB" dirty="0" smtClean="0"/>
              <a:t>  </a:t>
            </a:r>
          </a:p>
          <a:p>
            <a:r>
              <a:rPr lang="en-US" dirty="0" smtClean="0"/>
              <a:t>1 child per week has a seizure due to vitamin D deficiency </a:t>
            </a:r>
            <a:r>
              <a:rPr lang="en-US" smtClean="0"/>
              <a:t>in the UK</a:t>
            </a:r>
            <a:endParaRPr lang="en-US" dirty="0"/>
          </a:p>
        </p:txBody>
      </p:sp>
      <p:pic>
        <p:nvPicPr>
          <p:cNvPr id="16" name="Content Placeholder 15"/>
          <p:cNvPicPr>
            <a:picLocks noGrp="1" noChangeAspect="1"/>
          </p:cNvPicPr>
          <p:nvPr>
            <p:ph sz="half" idx="2"/>
          </p:nvPr>
        </p:nvPicPr>
        <p:blipFill>
          <a:blip r:embed="rId2" cstate="email">
            <a:extLst>
              <a:ext uri="{28A0092B-C50C-407E-A947-70E740481C1C}">
                <a14:useLocalDpi xmlns:a14="http://schemas.microsoft.com/office/drawing/2010/main"/>
              </a:ext>
            </a:extLst>
          </a:blip>
          <a:srcRect l="-63521" r="-63521"/>
          <a:stretch>
            <a:fillRect/>
          </a:stretch>
        </p:blipFill>
        <p:spPr>
          <a:xfrm>
            <a:off x="4648200" y="1676400"/>
            <a:ext cx="4038600" cy="4525963"/>
          </a:xfrm>
        </p:spPr>
      </p:pic>
      <p:sp>
        <p:nvSpPr>
          <p:cNvPr id="2" name="Footer Placeholder 1"/>
          <p:cNvSpPr>
            <a:spLocks noGrp="1"/>
          </p:cNvSpPr>
          <p:nvPr>
            <p:ph type="ftr" sz="quarter" idx="11"/>
          </p:nvPr>
        </p:nvSpPr>
        <p:spPr/>
        <p:txBody>
          <a:bodyPr/>
          <a:lstStyle/>
          <a:p>
            <a:r>
              <a:rPr lang="en-GB" smtClean="0"/>
              <a:t>For internal use only. Copyright protected</a:t>
            </a:r>
            <a:endParaRPr lang="en-GB"/>
          </a:p>
        </p:txBody>
      </p:sp>
    </p:spTree>
    <p:extLst>
      <p:ext uri="{BB962C8B-B14F-4D97-AF65-F5344CB8AC3E}">
        <p14:creationId xmlns:p14="http://schemas.microsoft.com/office/powerpoint/2010/main" val="215888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44562"/>
          </a:xfrm>
        </p:spPr>
        <p:txBody>
          <a:bodyPr>
            <a:normAutofit fontScale="90000"/>
          </a:bodyPr>
          <a:lstStyle/>
          <a:p>
            <a:r>
              <a:rPr lang="en-GB" dirty="0" smtClean="0"/>
              <a:t>Do you know which of these contain Vitamin D?</a:t>
            </a:r>
            <a:endParaRPr lang="en-GB" dirty="0"/>
          </a:p>
        </p:txBody>
      </p:sp>
      <p:sp>
        <p:nvSpPr>
          <p:cNvPr id="10" name="Content Placeholder 9"/>
          <p:cNvSpPr>
            <a:spLocks noGrp="1"/>
          </p:cNvSpPr>
          <p:nvPr>
            <p:ph sz="half" idx="1"/>
          </p:nvPr>
        </p:nvSpPr>
        <p:spPr>
          <a:xfrm>
            <a:off x="457200" y="1600200"/>
            <a:ext cx="3048000" cy="4525963"/>
          </a:xfrm>
        </p:spPr>
        <p:txBody>
          <a:bodyPr>
            <a:normAutofit/>
          </a:bodyPr>
          <a:lstStyle/>
          <a:p>
            <a:pPr>
              <a:buNone/>
            </a:pPr>
            <a:r>
              <a:rPr lang="en-US" sz="2000" dirty="0" smtClean="0"/>
              <a:t>No- Green beans do not contain vitamin D</a:t>
            </a:r>
          </a:p>
          <a:p>
            <a:pPr>
              <a:buNone/>
            </a:pPr>
            <a:endParaRPr lang="en-US" sz="2000" dirty="0" smtClean="0"/>
          </a:p>
          <a:p>
            <a:pPr>
              <a:buNone/>
            </a:pPr>
            <a:endParaRPr lang="en-US" sz="2000" dirty="0" smtClean="0"/>
          </a:p>
          <a:p>
            <a:pPr>
              <a:buNone/>
            </a:pPr>
            <a:endParaRPr lang="en-US" sz="2000" dirty="0" smtClean="0"/>
          </a:p>
          <a:p>
            <a:pPr>
              <a:buNone/>
            </a:pPr>
            <a:r>
              <a:rPr lang="en-US" sz="2000" dirty="0" smtClean="0"/>
              <a:t>Yes- breakfast cereals are fortified with vitamin D</a:t>
            </a:r>
          </a:p>
          <a:p>
            <a:pPr>
              <a:buNone/>
            </a:pPr>
            <a:endParaRPr lang="en-US" sz="2000" dirty="0" smtClean="0"/>
          </a:p>
          <a:p>
            <a:pPr>
              <a:buNone/>
            </a:pPr>
            <a:endParaRPr lang="en-US" sz="2000" dirty="0" smtClean="0"/>
          </a:p>
          <a:p>
            <a:pPr>
              <a:buNone/>
            </a:pPr>
            <a:endParaRPr lang="en-US" sz="2000" dirty="0" smtClean="0"/>
          </a:p>
          <a:p>
            <a:pPr>
              <a:buNone/>
            </a:pPr>
            <a:r>
              <a:rPr lang="en-US" sz="2000" dirty="0" smtClean="0"/>
              <a:t>No- Red meat does not contain vitamin D</a:t>
            </a:r>
            <a:endParaRPr lang="en-US" sz="2000" dirty="0"/>
          </a:p>
        </p:txBody>
      </p:sp>
      <p:sp>
        <p:nvSpPr>
          <p:cNvPr id="11" name="Content Placeholder 10"/>
          <p:cNvSpPr>
            <a:spLocks noGrp="1"/>
          </p:cNvSpPr>
          <p:nvPr>
            <p:ph sz="half" idx="2"/>
          </p:nvPr>
        </p:nvSpPr>
        <p:spPr>
          <a:xfrm>
            <a:off x="5410200" y="1600200"/>
            <a:ext cx="2971800" cy="4525963"/>
          </a:xfrm>
        </p:spPr>
        <p:txBody>
          <a:bodyPr>
            <a:normAutofit/>
          </a:bodyPr>
          <a:lstStyle/>
          <a:p>
            <a:pPr>
              <a:buNone/>
            </a:pPr>
            <a:r>
              <a:rPr lang="en-US" sz="2000" dirty="0" smtClean="0"/>
              <a:t>Yes- egg yolk does contain vitamin D</a:t>
            </a:r>
          </a:p>
          <a:p>
            <a:pPr>
              <a:buNone/>
            </a:pPr>
            <a:endParaRPr lang="en-US" sz="2000" dirty="0" smtClean="0"/>
          </a:p>
          <a:p>
            <a:pPr>
              <a:buNone/>
            </a:pPr>
            <a:endParaRPr lang="en-US" sz="2000" dirty="0" smtClean="0"/>
          </a:p>
          <a:p>
            <a:pPr>
              <a:buNone/>
            </a:pPr>
            <a:endParaRPr lang="en-US" sz="2000" dirty="0" smtClean="0"/>
          </a:p>
          <a:p>
            <a:pPr>
              <a:buNone/>
            </a:pPr>
            <a:r>
              <a:rPr lang="en-US" sz="2000" dirty="0" smtClean="0"/>
              <a:t>Yes- dairy products do contain vitamin D</a:t>
            </a:r>
          </a:p>
          <a:p>
            <a:pPr>
              <a:buNone/>
            </a:pPr>
            <a:endParaRPr lang="en-US" sz="2000" dirty="0" smtClean="0"/>
          </a:p>
          <a:p>
            <a:pPr>
              <a:buNone/>
            </a:pPr>
            <a:endParaRPr lang="en-US" sz="2000" dirty="0" smtClean="0"/>
          </a:p>
          <a:p>
            <a:pPr>
              <a:buNone/>
            </a:pPr>
            <a:endParaRPr lang="en-US" sz="2000" dirty="0" smtClean="0"/>
          </a:p>
          <a:p>
            <a:pPr>
              <a:buNone/>
            </a:pPr>
            <a:r>
              <a:rPr lang="en-US" sz="2000" dirty="0" smtClean="0"/>
              <a:t>Yes- mushrooms do contain vitamin D</a:t>
            </a:r>
            <a:endParaRPr lang="en-US" sz="20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34000" y="3124200"/>
            <a:ext cx="2971800" cy="1676400"/>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4000" y="5029200"/>
            <a:ext cx="2971800" cy="15240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34000" y="1295400"/>
            <a:ext cx="2971800" cy="1524000"/>
          </a:xfrm>
          <a:prstGeom prst="rect">
            <a:avLst/>
          </a:prstGeom>
        </p:spPr>
      </p:pic>
      <p:pic>
        <p:nvPicPr>
          <p:cNvPr id="3" name="Picture 2"/>
          <p:cNvPicPr>
            <a:picLocks noChangeAspect="1"/>
          </p:cNvPicPr>
          <p:nvPr/>
        </p:nvPicPr>
        <p:blipFill>
          <a:blip r:embed="rId5"/>
          <a:stretch>
            <a:fillRect/>
          </a:stretch>
        </p:blipFill>
        <p:spPr>
          <a:xfrm>
            <a:off x="467544" y="2996952"/>
            <a:ext cx="2952328" cy="1976908"/>
          </a:xfrm>
          <a:prstGeom prst="rect">
            <a:avLst/>
          </a:prstGeom>
        </p:spPr>
      </p:pic>
      <p:pic>
        <p:nvPicPr>
          <p:cNvPr id="12" name="Picture 11"/>
          <p:cNvPicPr>
            <a:picLocks noChangeAspect="1"/>
          </p:cNvPicPr>
          <p:nvPr/>
        </p:nvPicPr>
        <p:blipFill>
          <a:blip r:embed="rId6"/>
          <a:stretch>
            <a:fillRect/>
          </a:stretch>
        </p:blipFill>
        <p:spPr>
          <a:xfrm>
            <a:off x="467544" y="4952202"/>
            <a:ext cx="2952328" cy="1924054"/>
          </a:xfrm>
          <a:prstGeom prst="rect">
            <a:avLst/>
          </a:prstGeom>
        </p:spPr>
      </p:pic>
      <p:pic>
        <p:nvPicPr>
          <p:cNvPr id="13" name="Picture 12"/>
          <p:cNvPicPr>
            <a:picLocks noChangeAspect="1"/>
          </p:cNvPicPr>
          <p:nvPr/>
        </p:nvPicPr>
        <p:blipFill>
          <a:blip r:embed="rId7"/>
          <a:stretch>
            <a:fillRect/>
          </a:stretch>
        </p:blipFill>
        <p:spPr>
          <a:xfrm>
            <a:off x="539552" y="1196752"/>
            <a:ext cx="2808312" cy="1791883"/>
          </a:xfrm>
          <a:prstGeom prst="rect">
            <a:avLst/>
          </a:prstGeom>
        </p:spPr>
      </p:pic>
      <p:sp>
        <p:nvSpPr>
          <p:cNvPr id="7" name="Footer Placeholder 6"/>
          <p:cNvSpPr>
            <a:spLocks noGrp="1"/>
          </p:cNvSpPr>
          <p:nvPr>
            <p:ph type="ftr" sz="quarter" idx="11"/>
          </p:nvPr>
        </p:nvSpPr>
        <p:spPr/>
        <p:txBody>
          <a:bodyPr/>
          <a:lstStyle/>
          <a:p>
            <a:r>
              <a:rPr lang="en-GB" smtClean="0"/>
              <a:t>For internal use only. Copyright protected</a:t>
            </a:r>
            <a:endParaRPr lang="en-GB"/>
          </a:p>
        </p:txBody>
      </p:sp>
    </p:spTree>
    <p:extLst>
      <p:ext uri="{BB962C8B-B14F-4D97-AF65-F5344CB8AC3E}">
        <p14:creationId xmlns:p14="http://schemas.microsoft.com/office/powerpoint/2010/main" val="2037638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3"/>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12"/>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Department</a:t>
            </a:r>
            <a:r>
              <a:rPr lang="en-GB" sz="2000" dirty="0" smtClean="0"/>
              <a:t> </a:t>
            </a:r>
            <a:r>
              <a:rPr lang="en-GB" dirty="0" smtClean="0"/>
              <a:t>of Health</a:t>
            </a:r>
            <a:endParaRPr lang="en-GB" dirty="0"/>
          </a:p>
        </p:txBody>
      </p:sp>
      <p:sp>
        <p:nvSpPr>
          <p:cNvPr id="3" name="Content Placeholder 2"/>
          <p:cNvSpPr>
            <a:spLocks noGrp="1"/>
          </p:cNvSpPr>
          <p:nvPr>
            <p:ph idx="1"/>
          </p:nvPr>
        </p:nvSpPr>
        <p:spPr>
          <a:xfrm>
            <a:off x="457200" y="1600200"/>
            <a:ext cx="6705600" cy="4876800"/>
          </a:xfrm>
        </p:spPr>
        <p:txBody>
          <a:bodyPr>
            <a:normAutofit fontScale="55000" lnSpcReduction="20000"/>
          </a:bodyPr>
          <a:lstStyle/>
          <a:p>
            <a:r>
              <a:rPr lang="en-GB" dirty="0" smtClean="0"/>
              <a:t>The chief medical officers recommend that:</a:t>
            </a:r>
          </a:p>
          <a:p>
            <a:pPr>
              <a:buNone/>
            </a:pPr>
            <a:endParaRPr lang="en-GB" dirty="0" smtClean="0"/>
          </a:p>
          <a:p>
            <a:r>
              <a:rPr lang="en-GB" b="1" dirty="0"/>
              <a:t>All </a:t>
            </a:r>
            <a:r>
              <a:rPr lang="en-GB" dirty="0"/>
              <a:t>pregnant and breastfeeding women should take a daily supplement containing 10μg of vitamin </a:t>
            </a:r>
            <a:r>
              <a:rPr lang="en-GB" dirty="0" smtClean="0"/>
              <a:t>D</a:t>
            </a:r>
          </a:p>
          <a:p>
            <a:pPr>
              <a:buNone/>
            </a:pPr>
            <a:endParaRPr lang="en-GB" dirty="0" smtClean="0"/>
          </a:p>
          <a:p>
            <a:r>
              <a:rPr lang="en-GB" b="1" dirty="0" smtClean="0"/>
              <a:t>All </a:t>
            </a:r>
            <a:r>
              <a:rPr lang="en-GB" dirty="0"/>
              <a:t>infants and young children aged 6 months to 5 years should take a daily supplement </a:t>
            </a:r>
            <a:r>
              <a:rPr lang="en-GB" dirty="0" smtClean="0"/>
              <a:t>of vitamin </a:t>
            </a:r>
            <a:r>
              <a:rPr lang="en-GB" dirty="0"/>
              <a:t>D</a:t>
            </a:r>
            <a:r>
              <a:rPr lang="en-GB" dirty="0" smtClean="0"/>
              <a:t> </a:t>
            </a:r>
          </a:p>
          <a:p>
            <a:pPr>
              <a:buNone/>
            </a:pPr>
            <a:endParaRPr lang="en-GB" dirty="0" smtClean="0"/>
          </a:p>
          <a:p>
            <a:r>
              <a:rPr lang="en-GB" dirty="0" smtClean="0"/>
              <a:t>Infants </a:t>
            </a:r>
            <a:r>
              <a:rPr lang="en-GB" dirty="0"/>
              <a:t>who </a:t>
            </a:r>
            <a:r>
              <a:rPr lang="en-GB" dirty="0" smtClean="0"/>
              <a:t>are </a:t>
            </a:r>
            <a:r>
              <a:rPr lang="en-GB" dirty="0"/>
              <a:t>formula </a:t>
            </a:r>
            <a:r>
              <a:rPr lang="en-GB" dirty="0" smtClean="0"/>
              <a:t>fed will </a:t>
            </a:r>
            <a:r>
              <a:rPr lang="en-GB" dirty="0"/>
              <a:t>not need vitamin drops until they are receiving less than 500ml of </a:t>
            </a:r>
            <a:r>
              <a:rPr lang="en-GB" dirty="0" smtClean="0"/>
              <a:t>formula </a:t>
            </a:r>
            <a:r>
              <a:rPr lang="en-GB" dirty="0"/>
              <a:t>a </a:t>
            </a:r>
            <a:r>
              <a:rPr lang="en-GB" dirty="0" smtClean="0"/>
              <a:t>day</a:t>
            </a:r>
          </a:p>
          <a:p>
            <a:pPr marL="0" indent="0">
              <a:buNone/>
            </a:pPr>
            <a:endParaRPr lang="en-GB" dirty="0" smtClean="0"/>
          </a:p>
          <a:p>
            <a:r>
              <a:rPr lang="en-GB" dirty="0" smtClean="0"/>
              <a:t>Breastfed </a:t>
            </a:r>
            <a:r>
              <a:rPr lang="en-GB" dirty="0"/>
              <a:t>infants may need to receive drops containing vitamin D from one month of age if their mother has not taken vitamin D supplements throughout pregnancy. </a:t>
            </a:r>
            <a:endParaRPr lang="en-GB" dirty="0" smtClean="0"/>
          </a:p>
          <a:p>
            <a:endParaRPr lang="en-GB" dirty="0"/>
          </a:p>
          <a:p>
            <a:r>
              <a:rPr lang="en-GB" dirty="0" smtClean="0"/>
              <a:t>People </a:t>
            </a:r>
            <a:r>
              <a:rPr lang="en-GB" dirty="0"/>
              <a:t>aged 65 years and over and people who are not exposed to much sun should also take a daily supplement containing 10 micrograms of vitamin D. </a:t>
            </a:r>
          </a:p>
          <a:p>
            <a:endParaRPr lang="en-GB" dirty="0"/>
          </a:p>
        </p:txBody>
      </p:sp>
      <p:pic>
        <p:nvPicPr>
          <p:cNvPr id="5" name="Picture 4"/>
          <p:cNvPicPr>
            <a:picLocks noChangeAspect="1"/>
          </p:cNvPicPr>
          <p:nvPr/>
        </p:nvPicPr>
        <p:blipFill>
          <a:blip r:embed="rId2"/>
          <a:stretch>
            <a:fillRect/>
          </a:stretch>
        </p:blipFill>
        <p:spPr>
          <a:xfrm>
            <a:off x="7634157" y="5229200"/>
            <a:ext cx="1511827" cy="1512168"/>
          </a:xfrm>
          <a:prstGeom prst="rect">
            <a:avLst/>
          </a:prstGeom>
        </p:spPr>
      </p:pic>
      <p:sp>
        <p:nvSpPr>
          <p:cNvPr id="4" name="Footer Placeholder 3"/>
          <p:cNvSpPr>
            <a:spLocks noGrp="1"/>
          </p:cNvSpPr>
          <p:nvPr>
            <p:ph type="ftr" sz="quarter" idx="11"/>
          </p:nvPr>
        </p:nvSpPr>
        <p:spPr/>
        <p:txBody>
          <a:bodyPr/>
          <a:lstStyle/>
          <a:p>
            <a:r>
              <a:rPr lang="en-GB" smtClean="0"/>
              <a:t>For internal use only. Copyright protected</a:t>
            </a:r>
            <a:endParaRPr lang="en-GB"/>
          </a:p>
        </p:txBody>
      </p:sp>
    </p:spTree>
    <p:extLst>
      <p:ext uri="{BB962C8B-B14F-4D97-AF65-F5344CB8AC3E}">
        <p14:creationId xmlns:p14="http://schemas.microsoft.com/office/powerpoint/2010/main" val="296483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0"/>
                                  </p:stCondLst>
                                  <p:iterate type="lt">
                                    <p:tmAbs val="0"/>
                                  </p:iterate>
                                  <p:childTnLst>
                                    <p:set>
                                      <p:cBhvr>
                                        <p:cTn id="9" dur="1" fill="hold">
                                          <p:stCondLst>
                                            <p:cond delay="0"/>
                                          </p:stCondLst>
                                        </p:cTn>
                                        <p:tgtEl>
                                          <p:spTgt spid="3">
                                            <p:txEl>
                                              <p:pRg st="2" end="2"/>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1000"/>
                                  </p:stCondLst>
                                  <p:iterate type="lt">
                                    <p:tmAbs val="0"/>
                                  </p:iterate>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1000"/>
                                  </p:stCondLst>
                                  <p:iterate type="lt">
                                    <p:tmAbs val="0"/>
                                  </p:iterate>
                                  <p:childTnLst>
                                    <p:set>
                                      <p:cBhvr>
                                        <p:cTn id="15" dur="1" fill="hold">
                                          <p:stCondLst>
                                            <p:cond delay="0"/>
                                          </p:stCondLst>
                                        </p:cTn>
                                        <p:tgtEl>
                                          <p:spTgt spid="3">
                                            <p:txEl>
                                              <p:pRg st="6" end="6"/>
                                            </p:txEl>
                                          </p:spTgt>
                                        </p:tgtEl>
                                        <p:attrNameLst>
                                          <p:attrName>style.visibility</p:attrName>
                                        </p:attrNameLst>
                                      </p:cBhvr>
                                      <p:to>
                                        <p:strVal val="visible"/>
                                      </p:to>
                                    </p:set>
                                  </p:childTnLst>
                                </p:cTn>
                              </p:par>
                            </p:childTnLst>
                          </p:cTn>
                        </p:par>
                        <p:par>
                          <p:cTn id="16" fill="hold">
                            <p:stCondLst>
                              <p:cond delay="3000"/>
                            </p:stCondLst>
                            <p:childTnLst>
                              <p:par>
                                <p:cTn id="17" presetID="1" presetClass="entr" presetSubtype="0" fill="hold" grpId="0" nodeType="afterEffect">
                                  <p:stCondLst>
                                    <p:cond delay="1000"/>
                                  </p:stCondLst>
                                  <p:iterate type="lt">
                                    <p:tmAbs val="0"/>
                                  </p:iterate>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par>
                          <p:cTn id="19" fill="hold">
                            <p:stCondLst>
                              <p:cond delay="4000"/>
                            </p:stCondLst>
                            <p:childTnLst>
                              <p:par>
                                <p:cTn id="20" presetID="1" presetClass="entr" presetSubtype="0" fill="hold" grpId="0" nodeType="afterEffect">
                                  <p:stCondLst>
                                    <p:cond delay="1000"/>
                                  </p:stCondLst>
                                  <p:iterate type="lt">
                                    <p:tmAbs val="0"/>
                                  </p:iterate>
                                  <p:childTnLst>
                                    <p:set>
                                      <p:cBhvr>
                                        <p:cTn id="21"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CQUIN e-learning package</a:t>
            </a:r>
            <a:br>
              <a:rPr lang="en-GB" dirty="0"/>
            </a:br>
            <a:r>
              <a:rPr lang="en-GB" dirty="0"/>
              <a:t>Vitamin D</a:t>
            </a:r>
          </a:p>
        </p:txBody>
      </p:sp>
      <p:sp>
        <p:nvSpPr>
          <p:cNvPr id="3" name="Content Placeholder 2"/>
          <p:cNvSpPr>
            <a:spLocks noGrp="1"/>
          </p:cNvSpPr>
          <p:nvPr>
            <p:ph idx="1"/>
          </p:nvPr>
        </p:nvSpPr>
        <p:spPr/>
        <p:txBody>
          <a:bodyPr/>
          <a:lstStyle/>
          <a:p>
            <a:r>
              <a:rPr lang="en-GB" dirty="0" smtClean="0"/>
              <a:t>Its place in the Salford story</a:t>
            </a:r>
          </a:p>
          <a:p>
            <a:r>
              <a:rPr lang="en-GB" dirty="0" smtClean="0"/>
              <a:t>The CQUIN</a:t>
            </a:r>
          </a:p>
          <a:p>
            <a:endParaRPr lang="en-GB" dirty="0"/>
          </a:p>
          <a:p>
            <a:r>
              <a:rPr lang="en-GB" dirty="0" smtClean="0"/>
              <a:t>What the e-learning package covers</a:t>
            </a:r>
          </a:p>
          <a:p>
            <a:r>
              <a:rPr lang="en-GB" dirty="0" smtClean="0"/>
              <a:t>Some example slides</a:t>
            </a:r>
            <a:endParaRPr lang="en-GB" dirty="0"/>
          </a:p>
        </p:txBody>
      </p:sp>
    </p:spTree>
    <p:extLst>
      <p:ext uri="{BB962C8B-B14F-4D97-AF65-F5344CB8AC3E}">
        <p14:creationId xmlns:p14="http://schemas.microsoft.com/office/powerpoint/2010/main" val="3484756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Quiz</a:t>
            </a:r>
            <a:endParaRPr lang="en-US" dirty="0"/>
          </a:p>
        </p:txBody>
      </p:sp>
      <p:sp>
        <p:nvSpPr>
          <p:cNvPr id="3" name="Content Placeholder 2"/>
          <p:cNvSpPr>
            <a:spLocks noGrp="1"/>
          </p:cNvSpPr>
          <p:nvPr>
            <p:ph sz="half" idx="1"/>
          </p:nvPr>
        </p:nvSpPr>
        <p:spPr>
          <a:xfrm>
            <a:off x="457200" y="1600200"/>
            <a:ext cx="5105400" cy="4525963"/>
          </a:xfrm>
        </p:spPr>
        <p:txBody>
          <a:bodyPr>
            <a:normAutofit fontScale="92500" lnSpcReduction="20000"/>
          </a:bodyPr>
          <a:lstStyle/>
          <a:p>
            <a:r>
              <a:rPr lang="en-US" dirty="0" smtClean="0"/>
              <a:t>A 17 year old girl is pregnant with her first child.  She has bought folic acid tablets and is taking them.  What advice would you give her about vitamins in pregnancy?</a:t>
            </a:r>
          </a:p>
          <a:p>
            <a:pPr>
              <a:buNone/>
            </a:pPr>
            <a:endParaRPr lang="en-US" dirty="0" smtClean="0"/>
          </a:p>
          <a:p>
            <a:pPr lvl="1"/>
            <a:r>
              <a:rPr lang="en-US" dirty="0" smtClean="0"/>
              <a:t>She should take a supplement containing vitamin D designed for pregnant women</a:t>
            </a:r>
          </a:p>
          <a:p>
            <a:pPr lvl="2"/>
            <a:r>
              <a:rPr lang="en-US" dirty="0" smtClean="0"/>
              <a:t>She would be eligible for free Healthy Start vitamins as she is under 18</a:t>
            </a:r>
          </a:p>
          <a:p>
            <a:pPr lvl="2"/>
            <a:r>
              <a:rPr lang="en-US" dirty="0" smtClean="0"/>
              <a:t>They contain both vitamin D and folic acid</a:t>
            </a:r>
          </a:p>
          <a:p>
            <a:pPr marL="914400" lvl="2" indent="0">
              <a:buNone/>
            </a:pPr>
            <a:endParaRPr lang="en-US" dirty="0"/>
          </a:p>
        </p:txBody>
      </p:sp>
      <p:sp>
        <p:nvSpPr>
          <p:cNvPr id="4" name="Content Placeholder 3"/>
          <p:cNvSpPr>
            <a:spLocks noGrp="1"/>
          </p:cNvSpPr>
          <p:nvPr>
            <p:ph sz="half" idx="2"/>
          </p:nvPr>
        </p:nvSpPr>
        <p:spPr>
          <a:xfrm>
            <a:off x="5791200" y="1600200"/>
            <a:ext cx="2895600" cy="4525963"/>
          </a:xfrm>
        </p:spPr>
        <p:txBody>
          <a:bodyPr>
            <a:normAutofit fontScale="92500" lnSpcReduction="20000"/>
          </a:bodyPr>
          <a:lstStyle/>
          <a:p>
            <a:endParaRPr lang="en-US"/>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62600" y="2133600"/>
            <a:ext cx="3200400" cy="2743200"/>
          </a:xfrm>
          <a:prstGeom prst="rect">
            <a:avLst/>
          </a:prstGeom>
        </p:spPr>
      </p:pic>
      <p:sp>
        <p:nvSpPr>
          <p:cNvPr id="6" name="Footer Placeholder 5"/>
          <p:cNvSpPr>
            <a:spLocks noGrp="1"/>
          </p:cNvSpPr>
          <p:nvPr>
            <p:ph type="ftr" sz="quarter" idx="11"/>
          </p:nvPr>
        </p:nvSpPr>
        <p:spPr/>
        <p:txBody>
          <a:bodyPr/>
          <a:lstStyle/>
          <a:p>
            <a:r>
              <a:rPr lang="en-GB" smtClean="0"/>
              <a:t>For internal use only. Copyright protected</a:t>
            </a:r>
            <a:endParaRPr lang="en-GB"/>
          </a:p>
        </p:txBody>
      </p:sp>
    </p:spTree>
    <p:extLst>
      <p:ext uri="{BB962C8B-B14F-4D97-AF65-F5344CB8AC3E}">
        <p14:creationId xmlns:p14="http://schemas.microsoft.com/office/powerpoint/2010/main" val="35686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5" presetClass="entr" presetSubtype="0" fill="hold" grpId="1"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p:cTn id="1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3" dur="1000"/>
                                        <p:tgtEl>
                                          <p:spTgt spid="3">
                                            <p:txEl>
                                              <p:pRg st="2" end="2"/>
                                            </p:txEl>
                                          </p:spTgt>
                                        </p:tgtEl>
                                      </p:cBhvr>
                                    </p:animEffect>
                                  </p:childTnLst>
                                </p:cTn>
                              </p:par>
                              <p:par>
                                <p:cTn id="14" presetID="55" presetClass="entr" presetSubtype="0" fill="hold" grpId="1"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 calcmode="lin" valueType="num">
                                      <p:cBhvr>
                                        <p:cTn id="16"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17"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18" dur="1000"/>
                                        <p:tgtEl>
                                          <p:spTgt spid="3">
                                            <p:txEl>
                                              <p:pRg st="3" end="3"/>
                                            </p:txEl>
                                          </p:spTgt>
                                        </p:tgtEl>
                                      </p:cBhvr>
                                    </p:animEffect>
                                  </p:childTnLst>
                                </p:cTn>
                              </p:par>
                              <p:par>
                                <p:cTn id="19" presetID="55" presetClass="entr" presetSubtype="0" fill="hold" grpId="1"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CQUIN e-learning package</a:t>
            </a:r>
            <a:br>
              <a:rPr lang="en-GB" dirty="0"/>
            </a:br>
            <a:r>
              <a:rPr lang="en-GB" dirty="0"/>
              <a:t>Vitamin D</a:t>
            </a:r>
          </a:p>
        </p:txBody>
      </p:sp>
      <p:sp>
        <p:nvSpPr>
          <p:cNvPr id="3" name="Content Placeholder 2"/>
          <p:cNvSpPr>
            <a:spLocks noGrp="1"/>
          </p:cNvSpPr>
          <p:nvPr>
            <p:ph idx="1"/>
          </p:nvPr>
        </p:nvSpPr>
        <p:spPr/>
        <p:txBody>
          <a:bodyPr/>
          <a:lstStyle/>
          <a:p>
            <a:pPr marL="64008" indent="0" algn="ctr">
              <a:buNone/>
            </a:pPr>
            <a:r>
              <a:rPr lang="en-GB" dirty="0" smtClean="0"/>
              <a:t> </a:t>
            </a:r>
          </a:p>
          <a:p>
            <a:pPr marL="64008" indent="0" algn="ctr">
              <a:buNone/>
            </a:pPr>
            <a:endParaRPr lang="en-GB" dirty="0"/>
          </a:p>
          <a:p>
            <a:pPr marL="64008" indent="0" algn="ctr">
              <a:buNone/>
            </a:pPr>
            <a:r>
              <a:rPr lang="en-GB" sz="3600" dirty="0" smtClean="0"/>
              <a:t>Thank you</a:t>
            </a:r>
            <a:endParaRPr lang="en-GB"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4509120"/>
            <a:ext cx="2627439" cy="2070422"/>
          </a:xfrm>
          <a:prstGeom prst="rect">
            <a:avLst/>
          </a:prstGeom>
        </p:spPr>
      </p:pic>
    </p:spTree>
    <p:extLst>
      <p:ext uri="{BB962C8B-B14F-4D97-AF65-F5344CB8AC3E}">
        <p14:creationId xmlns:p14="http://schemas.microsoft.com/office/powerpoint/2010/main" val="32075704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Arrow 2"/>
          <p:cNvSpPr/>
          <p:nvPr/>
        </p:nvSpPr>
        <p:spPr>
          <a:xfrm>
            <a:off x="3993761" y="1109761"/>
            <a:ext cx="461634" cy="8309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 name="Rounded Rectangle 3"/>
          <p:cNvSpPr/>
          <p:nvPr/>
        </p:nvSpPr>
        <p:spPr>
          <a:xfrm>
            <a:off x="971600" y="3315468"/>
            <a:ext cx="2160240" cy="15536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GB" sz="2400" dirty="0" smtClean="0"/>
              <a:t>Availability</a:t>
            </a:r>
            <a:r>
              <a:rPr lang="en-GB" dirty="0" smtClean="0"/>
              <a:t> </a:t>
            </a:r>
            <a:r>
              <a:rPr lang="en-GB" sz="2400" dirty="0" smtClean="0"/>
              <a:t>of vitamins</a:t>
            </a:r>
            <a:endParaRPr lang="en-GB" sz="2400" dirty="0"/>
          </a:p>
        </p:txBody>
      </p:sp>
      <p:sp>
        <p:nvSpPr>
          <p:cNvPr id="5" name="Rounded Rectangle 4"/>
          <p:cNvSpPr/>
          <p:nvPr/>
        </p:nvSpPr>
        <p:spPr>
          <a:xfrm>
            <a:off x="5601417" y="3315469"/>
            <a:ext cx="2066927" cy="1553690"/>
          </a:xfrm>
          <a:prstGeom prst="roundRect">
            <a:avLst/>
          </a:prstGeom>
          <a:solidFill>
            <a:schemeClr val="accent1"/>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r>
              <a:rPr lang="en-GB" sz="2400" dirty="0" smtClean="0"/>
              <a:t>Education of parents</a:t>
            </a:r>
            <a:endParaRPr lang="en-GB" sz="2400" dirty="0"/>
          </a:p>
        </p:txBody>
      </p:sp>
      <p:sp>
        <p:nvSpPr>
          <p:cNvPr id="6" name="Rounded Rectangle 5"/>
          <p:cNvSpPr/>
          <p:nvPr/>
        </p:nvSpPr>
        <p:spPr>
          <a:xfrm>
            <a:off x="3474694" y="3315469"/>
            <a:ext cx="1961402" cy="1553690"/>
          </a:xfrm>
          <a:prstGeom prst="roundRect">
            <a:avLst/>
          </a:prstGeom>
          <a:solidFill>
            <a:schemeClr val="accent1"/>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r>
              <a:rPr lang="en-GB" sz="2400" dirty="0" smtClean="0"/>
              <a:t>Education of staff</a:t>
            </a:r>
            <a:endParaRPr lang="en-GB" sz="2400" dirty="0"/>
          </a:p>
        </p:txBody>
      </p:sp>
      <p:cxnSp>
        <p:nvCxnSpPr>
          <p:cNvPr id="7" name="Straight Arrow Connector 6"/>
          <p:cNvCxnSpPr/>
          <p:nvPr/>
        </p:nvCxnSpPr>
        <p:spPr>
          <a:xfrm>
            <a:off x="4226753" y="2635734"/>
            <a:ext cx="0" cy="4476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Rectangle 8"/>
          <p:cNvSpPr>
            <a:spLocks noChangeArrowheads="1"/>
          </p:cNvSpPr>
          <p:nvPr/>
        </p:nvSpPr>
        <p:spPr bwMode="auto">
          <a:xfrm>
            <a:off x="1647289" y="356993"/>
            <a:ext cx="5849422"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Clinical research and national guidance</a:t>
            </a:r>
            <a:endParaRPr kumimoji="0" lang="en-GB" sz="2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endParaRPr>
          </a:p>
        </p:txBody>
      </p:sp>
      <p:sp>
        <p:nvSpPr>
          <p:cNvPr id="11" name="Rectangle 9"/>
          <p:cNvSpPr>
            <a:spLocks noChangeArrowheads="1"/>
          </p:cNvSpPr>
          <p:nvPr/>
        </p:nvSpPr>
        <p:spPr bwMode="auto">
          <a:xfrm>
            <a:off x="0" y="36263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itchFamily="34" charset="0"/>
              </a:rPr>
              <a:t/>
            </a:r>
            <a:br>
              <a:rPr kumimoji="0" lang="en-GB" sz="1800" b="0" i="0" u="none" strike="noStrike" cap="none" normalizeH="0" baseline="0" dirty="0" smtClean="0">
                <a:ln>
                  <a:noFill/>
                </a:ln>
                <a:solidFill>
                  <a:schemeClr val="tx1"/>
                </a:solidFill>
                <a:effectLst/>
                <a:latin typeface="Arial" pitchFamily="34" charset="0"/>
              </a:rPr>
            </a:br>
            <a:endParaRPr kumimoji="0" lang="en-GB" sz="1800" b="0" i="0" u="none" strike="noStrike" cap="none" normalizeH="0" baseline="0" dirty="0" smtClean="0">
              <a:ln>
                <a:noFill/>
              </a:ln>
              <a:solidFill>
                <a:schemeClr val="tx1"/>
              </a:solidFill>
              <a:effectLst/>
              <a:latin typeface="Arial" pitchFamily="34" charset="0"/>
            </a:endParaRPr>
          </a:p>
        </p:txBody>
      </p:sp>
      <p:sp>
        <p:nvSpPr>
          <p:cNvPr id="12" name="Rectangle 10"/>
          <p:cNvSpPr>
            <a:spLocks noChangeArrowheads="1"/>
          </p:cNvSpPr>
          <p:nvPr/>
        </p:nvSpPr>
        <p:spPr bwMode="auto">
          <a:xfrm>
            <a:off x="1482364" y="5085184"/>
            <a:ext cx="5950412"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pitchFamily="34" charset="0"/>
              </a:rPr>
              <a:t/>
            </a:r>
            <a:br>
              <a:rPr kumimoji="0" lang="en-GB" sz="1800" b="0" i="0" u="none" strike="noStrike" cap="none" normalizeH="0" baseline="0" dirty="0" smtClean="0">
                <a:ln>
                  <a:noFill/>
                </a:ln>
                <a:solidFill>
                  <a:schemeClr val="tx1"/>
                </a:solidFill>
                <a:effectLst/>
                <a:latin typeface="Arial" pitchFamily="34" charset="0"/>
              </a:rPr>
            </a:br>
            <a:endParaRPr kumimoji="0" lang="en-GB" sz="1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sz="1100" dirty="0">
                <a:latin typeface="Calibri" pitchFamily="34" charset="0"/>
                <a:ea typeface="Calibri" pitchFamily="34" charset="0"/>
                <a:cs typeface="Times New Roman" pitchFamily="18" charset="0"/>
              </a:rPr>
              <a:t> </a:t>
            </a:r>
            <a:r>
              <a:rPr kumimoji="0" lang="en-GB" sz="2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Guidelines for treatment of severe deficiency</a:t>
            </a:r>
            <a:endParaRPr kumimoji="0" lang="en-GB"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endParaRPr>
          </a:p>
        </p:txBody>
      </p:sp>
      <p:sp>
        <p:nvSpPr>
          <p:cNvPr id="13" name="Rectangle 12"/>
          <p:cNvSpPr/>
          <p:nvPr/>
        </p:nvSpPr>
        <p:spPr>
          <a:xfrm>
            <a:off x="2971862" y="1525240"/>
            <a:ext cx="3938957" cy="954107"/>
          </a:xfrm>
          <a:prstGeom prst="rect">
            <a:avLst/>
          </a:prstGeom>
        </p:spPr>
        <p:txBody>
          <a:bodyPr wrap="square">
            <a:spAutoFit/>
          </a:bodyPr>
          <a:lstStyle/>
          <a:p>
            <a:pPr lvl="0" fontAlgn="base">
              <a:spcBef>
                <a:spcPct val="0"/>
              </a:spcBef>
              <a:spcAft>
                <a:spcPct val="0"/>
              </a:spcAft>
            </a:pPr>
            <a:endParaRPr lang="en-GB" sz="2800" dirty="0">
              <a:solidFill>
                <a:prstClr val="white"/>
              </a:solidFill>
              <a:latin typeface="Arial" pitchFamily="34" charset="0"/>
            </a:endParaRPr>
          </a:p>
          <a:p>
            <a:pPr lvl="0" eaLnBrk="0" fontAlgn="base" hangingPunct="0">
              <a:spcBef>
                <a:spcPct val="0"/>
              </a:spcBef>
              <a:spcAft>
                <a:spcPct val="0"/>
              </a:spcAft>
            </a:pPr>
            <a:r>
              <a:rPr lang="en-GB" sz="2800" dirty="0" smtClean="0">
                <a:solidFill>
                  <a:prstClr val="white"/>
                </a:solidFill>
                <a:latin typeface="Calibri" pitchFamily="34" charset="0"/>
                <a:ea typeface="Calibri" pitchFamily="34" charset="0"/>
                <a:cs typeface="Times New Roman" pitchFamily="18" charset="0"/>
              </a:rPr>
              <a:t> Implementation</a:t>
            </a:r>
            <a:endParaRPr lang="en-GB" sz="2800" dirty="0">
              <a:solidFill>
                <a:prstClr val="white"/>
              </a:solidFill>
              <a:latin typeface="Arial" pitchFamily="34" charset="0"/>
            </a:endParaRPr>
          </a:p>
        </p:txBody>
      </p:sp>
      <p:cxnSp>
        <p:nvCxnSpPr>
          <p:cNvPr id="15" name="Straight Arrow Connector 14"/>
          <p:cNvCxnSpPr/>
          <p:nvPr/>
        </p:nvCxnSpPr>
        <p:spPr>
          <a:xfrm>
            <a:off x="5076056" y="2635735"/>
            <a:ext cx="525361" cy="4476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2915816" y="2635735"/>
            <a:ext cx="432048" cy="4476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8425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Salford story – Vitamin D</a:t>
            </a:r>
          </a:p>
        </p:txBody>
      </p:sp>
      <p:sp>
        <p:nvSpPr>
          <p:cNvPr id="3" name="Content Placeholder 2"/>
          <p:cNvSpPr>
            <a:spLocks noGrp="1"/>
          </p:cNvSpPr>
          <p:nvPr>
            <p:ph idx="1"/>
          </p:nvPr>
        </p:nvSpPr>
        <p:spPr/>
        <p:txBody>
          <a:bodyPr>
            <a:normAutofit lnSpcReduction="10000"/>
          </a:bodyPr>
          <a:lstStyle/>
          <a:p>
            <a:r>
              <a:rPr lang="en-GB" dirty="0" smtClean="0"/>
              <a:t>Eccles Health Centre and Healthy Start vitamins</a:t>
            </a:r>
          </a:p>
          <a:p>
            <a:r>
              <a:rPr lang="en-GB" dirty="0" smtClean="0"/>
              <a:t>Health Centre roll out</a:t>
            </a:r>
          </a:p>
          <a:p>
            <a:r>
              <a:rPr lang="en-GB" dirty="0" smtClean="0"/>
              <a:t>Vitamins in Infant feeding policy</a:t>
            </a:r>
          </a:p>
          <a:p>
            <a:r>
              <a:rPr lang="en-GB" dirty="0" smtClean="0"/>
              <a:t>2010 -  availability at Children’s Centres</a:t>
            </a:r>
          </a:p>
          <a:p>
            <a:r>
              <a:rPr lang="en-GB" dirty="0" smtClean="0"/>
              <a:t>2012  - audit of availability</a:t>
            </a:r>
          </a:p>
          <a:p>
            <a:r>
              <a:rPr lang="en-GB" dirty="0" smtClean="0"/>
              <a:t>2012  - linked with breast feeding training</a:t>
            </a:r>
          </a:p>
          <a:p>
            <a:r>
              <a:rPr lang="en-GB" dirty="0" smtClean="0"/>
              <a:t>2013 – e-learning CQUIN</a:t>
            </a:r>
          </a:p>
          <a:p>
            <a:r>
              <a:rPr lang="en-GB" dirty="0" smtClean="0"/>
              <a:t>2013 - Future big news I hope</a:t>
            </a:r>
            <a:endParaRPr lang="en-GB" dirty="0"/>
          </a:p>
        </p:txBody>
      </p:sp>
    </p:spTree>
    <p:extLst>
      <p:ext uri="{BB962C8B-B14F-4D97-AF65-F5344CB8AC3E}">
        <p14:creationId xmlns:p14="http://schemas.microsoft.com/office/powerpoint/2010/main" val="70846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CQUINS</a:t>
            </a:r>
            <a:endParaRPr lang="en-GB" dirty="0"/>
          </a:p>
        </p:txBody>
      </p:sp>
      <p:sp>
        <p:nvSpPr>
          <p:cNvPr id="3" name="Content Placeholder 2"/>
          <p:cNvSpPr>
            <a:spLocks noGrp="1"/>
          </p:cNvSpPr>
          <p:nvPr>
            <p:ph idx="1"/>
          </p:nvPr>
        </p:nvSpPr>
        <p:spPr/>
        <p:txBody>
          <a:bodyPr/>
          <a:lstStyle/>
          <a:p>
            <a:r>
              <a:rPr lang="en-GB" dirty="0" smtClean="0"/>
              <a:t>Financial investment/incentive for providers to achieve a target</a:t>
            </a:r>
          </a:p>
          <a:p>
            <a:pPr marL="64008" indent="0">
              <a:buNone/>
            </a:pPr>
            <a:endParaRPr lang="en-GB" dirty="0" smtClean="0"/>
          </a:p>
          <a:p>
            <a:r>
              <a:rPr lang="en-GB" dirty="0" smtClean="0"/>
              <a:t>Commissioner agrees activity or new development with provider service</a:t>
            </a:r>
          </a:p>
          <a:p>
            <a:pPr marL="64008" indent="0">
              <a:buNone/>
            </a:pPr>
            <a:endParaRPr lang="en-GB" dirty="0" smtClean="0"/>
          </a:p>
          <a:p>
            <a:r>
              <a:rPr lang="en-GB" dirty="0" smtClean="0"/>
              <a:t>Payment received by provider for achieving agreed action in agreed timescale</a:t>
            </a:r>
            <a:endParaRPr lang="en-GB" dirty="0"/>
          </a:p>
        </p:txBody>
      </p:sp>
    </p:spTree>
    <p:extLst>
      <p:ext uri="{BB962C8B-B14F-4D97-AF65-F5344CB8AC3E}">
        <p14:creationId xmlns:p14="http://schemas.microsoft.com/office/powerpoint/2010/main" val="444218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Vitamin D e-learning CQUIN</a:t>
            </a:r>
            <a:endParaRPr lang="en-GB" dirty="0"/>
          </a:p>
        </p:txBody>
      </p:sp>
      <p:sp>
        <p:nvSpPr>
          <p:cNvPr id="3" name="Content Placeholder 2"/>
          <p:cNvSpPr>
            <a:spLocks noGrp="1"/>
          </p:cNvSpPr>
          <p:nvPr>
            <p:ph idx="1"/>
          </p:nvPr>
        </p:nvSpPr>
        <p:spPr/>
        <p:txBody>
          <a:bodyPr/>
          <a:lstStyle/>
          <a:p>
            <a:r>
              <a:rPr lang="en-GB" dirty="0" smtClean="0"/>
              <a:t>20% for e-learning module being written to standard approved by CCG in Quarter 1</a:t>
            </a:r>
          </a:p>
          <a:p>
            <a:endParaRPr lang="en-GB" dirty="0"/>
          </a:p>
          <a:p>
            <a:r>
              <a:rPr lang="en-GB" dirty="0" smtClean="0"/>
              <a:t>70% for all eligible staff trained by end of Quarter 4</a:t>
            </a:r>
          </a:p>
          <a:p>
            <a:endParaRPr lang="en-GB" dirty="0"/>
          </a:p>
          <a:p>
            <a:r>
              <a:rPr lang="en-GB" dirty="0" smtClean="0"/>
              <a:t>10% for agreed increase in uptake (measured by voucher redemption)  </a:t>
            </a:r>
            <a:endParaRPr lang="en-GB" dirty="0"/>
          </a:p>
        </p:txBody>
      </p:sp>
    </p:spTree>
    <p:extLst>
      <p:ext uri="{BB962C8B-B14F-4D97-AF65-F5344CB8AC3E}">
        <p14:creationId xmlns:p14="http://schemas.microsoft.com/office/powerpoint/2010/main" val="1638623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Vitamin D training</a:t>
            </a:r>
            <a:br>
              <a:rPr lang="en-GB" dirty="0" smtClean="0"/>
            </a:br>
            <a:endParaRPr lang="en-GB" dirty="0"/>
          </a:p>
        </p:txBody>
      </p:sp>
      <p:sp>
        <p:nvSpPr>
          <p:cNvPr id="3" name="Content Placeholder 2"/>
          <p:cNvSpPr>
            <a:spLocks noGrp="1"/>
          </p:cNvSpPr>
          <p:nvPr>
            <p:ph idx="1"/>
          </p:nvPr>
        </p:nvSpPr>
        <p:spPr>
          <a:noFill/>
        </p:spPr>
        <p:txBody>
          <a:bodyPr>
            <a:normAutofit fontScale="92500"/>
          </a:bodyPr>
          <a:lstStyle/>
          <a:p>
            <a:r>
              <a:rPr lang="en-GB" dirty="0" smtClean="0"/>
              <a:t>Paediatricians</a:t>
            </a:r>
          </a:p>
          <a:p>
            <a:r>
              <a:rPr lang="en-GB" dirty="0" smtClean="0"/>
              <a:t>Health Visitors</a:t>
            </a:r>
          </a:p>
          <a:p>
            <a:r>
              <a:rPr lang="en-GB" dirty="0" smtClean="0"/>
              <a:t>School nurses</a:t>
            </a:r>
          </a:p>
          <a:p>
            <a:r>
              <a:rPr lang="en-GB" dirty="0" smtClean="0"/>
              <a:t>Dieticians</a:t>
            </a:r>
          </a:p>
          <a:p>
            <a:r>
              <a:rPr lang="en-GB" dirty="0" smtClean="0"/>
              <a:t>Children’s A&amp;E and acute children’s nurses</a:t>
            </a:r>
          </a:p>
          <a:p>
            <a:r>
              <a:rPr lang="en-GB" dirty="0" smtClean="0"/>
              <a:t>Physiotherapists</a:t>
            </a:r>
            <a:r>
              <a:rPr lang="en-GB" dirty="0" smtClean="0">
                <a:solidFill>
                  <a:schemeClr val="accent1"/>
                </a:solidFill>
              </a:rPr>
              <a:t> </a:t>
            </a:r>
          </a:p>
          <a:p>
            <a:pPr marL="64008" indent="0">
              <a:buNone/>
            </a:pPr>
            <a:endParaRPr lang="en-GB" dirty="0" smtClean="0">
              <a:solidFill>
                <a:schemeClr val="accent1"/>
              </a:solidFill>
            </a:endParaRPr>
          </a:p>
          <a:p>
            <a:r>
              <a:rPr lang="en-GB" dirty="0" smtClean="0">
                <a:solidFill>
                  <a:schemeClr val="accent1"/>
                </a:solidFill>
              </a:rPr>
              <a:t>Discussions regarding possible use in the local authority</a:t>
            </a:r>
          </a:p>
          <a:p>
            <a:endParaRPr lang="en-GB" dirty="0">
              <a:solidFill>
                <a:schemeClr val="accent1"/>
              </a:solidFill>
            </a:endParaRPr>
          </a:p>
          <a:p>
            <a:endParaRPr lang="en-GB" dirty="0" smtClean="0">
              <a:solidFill>
                <a:schemeClr val="accent1"/>
              </a:solidFill>
            </a:endParaRPr>
          </a:p>
          <a:p>
            <a:endParaRPr lang="en-GB" dirty="0"/>
          </a:p>
          <a:p>
            <a:endParaRPr lang="en-GB" dirty="0"/>
          </a:p>
          <a:p>
            <a:endParaRPr lang="en-GB" dirty="0"/>
          </a:p>
        </p:txBody>
      </p:sp>
    </p:spTree>
    <p:extLst>
      <p:ext uri="{BB962C8B-B14F-4D97-AF65-F5344CB8AC3E}">
        <p14:creationId xmlns:p14="http://schemas.microsoft.com/office/powerpoint/2010/main" val="1598837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e-learning package</a:t>
            </a:r>
            <a:endParaRPr lang="en-GB" dirty="0"/>
          </a:p>
        </p:txBody>
      </p:sp>
      <p:sp>
        <p:nvSpPr>
          <p:cNvPr id="3" name="Content Placeholder 2"/>
          <p:cNvSpPr>
            <a:spLocks noGrp="1"/>
          </p:cNvSpPr>
          <p:nvPr>
            <p:ph idx="1"/>
          </p:nvPr>
        </p:nvSpPr>
        <p:spPr/>
        <p:txBody>
          <a:bodyPr/>
          <a:lstStyle/>
          <a:p>
            <a:r>
              <a:rPr lang="en-US" dirty="0" smtClean="0"/>
              <a:t>Setting the scene</a:t>
            </a:r>
          </a:p>
          <a:p>
            <a:r>
              <a:rPr lang="en-US" dirty="0" smtClean="0"/>
              <a:t>Learning objectives</a:t>
            </a:r>
          </a:p>
          <a:p>
            <a:pPr lvl="1"/>
            <a:r>
              <a:rPr lang="en-US" dirty="0" smtClean="0"/>
              <a:t>Role of Vitamin D in health</a:t>
            </a:r>
          </a:p>
          <a:p>
            <a:pPr lvl="1"/>
            <a:r>
              <a:rPr lang="en-US" dirty="0" smtClean="0"/>
              <a:t>Sources of Vitamin D</a:t>
            </a:r>
          </a:p>
          <a:p>
            <a:pPr lvl="1"/>
            <a:r>
              <a:rPr lang="en-US" dirty="0" smtClean="0"/>
              <a:t>At risk groups</a:t>
            </a:r>
          </a:p>
          <a:p>
            <a:r>
              <a:rPr lang="en-US" dirty="0" smtClean="0"/>
              <a:t>Treasure chests</a:t>
            </a:r>
          </a:p>
          <a:p>
            <a:r>
              <a:rPr lang="en-US" dirty="0" smtClean="0"/>
              <a:t>Self assessment questions</a:t>
            </a:r>
          </a:p>
          <a:p>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down)">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down)">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covered</a:t>
            </a:r>
            <a:endParaRPr lang="en-GB" dirty="0"/>
          </a:p>
        </p:txBody>
      </p:sp>
      <p:sp>
        <p:nvSpPr>
          <p:cNvPr id="3" name="Content Placeholder 2"/>
          <p:cNvSpPr>
            <a:spLocks noGrp="1"/>
          </p:cNvSpPr>
          <p:nvPr>
            <p:ph idx="1"/>
          </p:nvPr>
        </p:nvSpPr>
        <p:spPr/>
        <p:txBody>
          <a:bodyPr/>
          <a:lstStyle/>
          <a:p>
            <a:r>
              <a:rPr lang="en-US" dirty="0" smtClean="0"/>
              <a:t>Role of Vitamin D in health</a:t>
            </a:r>
          </a:p>
          <a:p>
            <a:pPr lvl="1"/>
            <a:r>
              <a:rPr lang="en-US" dirty="0" smtClean="0"/>
              <a:t>Including symptoms of deficiency</a:t>
            </a:r>
          </a:p>
          <a:p>
            <a:r>
              <a:rPr lang="en-US" dirty="0" smtClean="0"/>
              <a:t>Sources of Vitamin D</a:t>
            </a:r>
          </a:p>
          <a:p>
            <a:pPr lvl="1"/>
            <a:r>
              <a:rPr lang="en-US" dirty="0" smtClean="0"/>
              <a:t>Food, sunlight and supplementation</a:t>
            </a:r>
          </a:p>
          <a:p>
            <a:r>
              <a:rPr lang="en-US" dirty="0" smtClean="0"/>
              <a:t>At risk groups</a:t>
            </a:r>
          </a:p>
          <a:p>
            <a:r>
              <a:rPr lang="en-US" dirty="0" smtClean="0"/>
              <a:t>Department of Health recommendations</a:t>
            </a:r>
          </a:p>
          <a:p>
            <a:pPr lvl="1"/>
            <a:r>
              <a:rPr lang="en-US" dirty="0" smtClean="0"/>
              <a:t>Including the Healthy Start scheme</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down)">
                                      <p:cBhvr>
                                        <p:cTn id="28" dur="500"/>
                                        <p:tgtEl>
                                          <p:spTgt spid="3">
                                            <p:txEl>
                                              <p:pRg st="5" end="5"/>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down)">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940</TotalTime>
  <Words>2084</Words>
  <Application>Microsoft Office PowerPoint</Application>
  <PresentationFormat>On-screen Show (4:3)</PresentationFormat>
  <Paragraphs>209</Paragraphs>
  <Slides>21</Slides>
  <Notes>10</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Verve</vt:lpstr>
      <vt:lpstr>Office Theme</vt:lpstr>
      <vt:lpstr>CQUIN e-learning package Vitamin D </vt:lpstr>
      <vt:lpstr>CQUIN e-learning package Vitamin D</vt:lpstr>
      <vt:lpstr>PowerPoint Presentation</vt:lpstr>
      <vt:lpstr>Salford story – Vitamin D</vt:lpstr>
      <vt:lpstr>CQUINS</vt:lpstr>
      <vt:lpstr>Vitamin D e-learning CQUIN</vt:lpstr>
      <vt:lpstr>Vitamin D training </vt:lpstr>
      <vt:lpstr>The e-learning package</vt:lpstr>
      <vt:lpstr>Topics covered</vt:lpstr>
      <vt:lpstr>Vitamin D</vt:lpstr>
      <vt:lpstr>PowerPoint Presentation</vt:lpstr>
      <vt:lpstr>Quick Quiz</vt:lpstr>
      <vt:lpstr>Sunlight- advice</vt:lpstr>
      <vt:lpstr>Re-emergence of rickets</vt:lpstr>
      <vt:lpstr>Who is at risk of Vitamin D deficiency?</vt:lpstr>
      <vt:lpstr>Vitamin D deficiency</vt:lpstr>
      <vt:lpstr>Vitamin D deficiency</vt:lpstr>
      <vt:lpstr>Do you know which of these contain Vitamin D?</vt:lpstr>
      <vt:lpstr>Department of Health</vt:lpstr>
      <vt:lpstr>Quick Quiz</vt:lpstr>
      <vt:lpstr>CQUIN e-learning package Vitamin D</vt:lpstr>
    </vt:vector>
  </TitlesOfParts>
  <Company>Salford Royal NHS Foundation Trust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Burfitt Elaine</dc:creator>
  <cp:lastModifiedBy>Deborah Kenyon</cp:lastModifiedBy>
  <cp:revision>50</cp:revision>
  <cp:lastPrinted>2013-09-16T09:28:24Z</cp:lastPrinted>
  <dcterms:created xsi:type="dcterms:W3CDTF">2013-08-30T15:14:42Z</dcterms:created>
  <dcterms:modified xsi:type="dcterms:W3CDTF">2013-09-16T09:29:24Z</dcterms:modified>
</cp:coreProperties>
</file>